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8" r:id="rId2"/>
    <p:sldId id="256" r:id="rId3"/>
    <p:sldId id="259" r:id="rId4"/>
    <p:sldId id="260" r:id="rId5"/>
    <p:sldId id="261" r:id="rId6"/>
    <p:sldId id="262" r:id="rId7"/>
    <p:sldId id="263" r:id="rId8"/>
    <p:sldId id="25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58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on Seng Goh" initials="SSG" lastIdx="1" clrIdx="0">
    <p:extLst>
      <p:ext uri="{19B8F6BF-5375-455C-9EA6-DF929625EA0E}">
        <p15:presenceInfo xmlns:p15="http://schemas.microsoft.com/office/powerpoint/2012/main" userId="851da458b4fe64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1727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1727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CF7AC433-80A7-485F-86CE-282131E51DE7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6"/>
            <a:ext cx="3169920" cy="481726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6"/>
            <a:ext cx="3169920" cy="481726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F3CF8C02-6070-4F7A-9F2F-6713220FD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6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69E3-11D3-A70C-CC02-36B25DCCB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7DC9D-C8C4-2369-D041-EEF45664F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6B9C-6C35-45EB-F455-978109AD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4AC8B-D43E-4702-AED9-D92DA13BD896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DDCAE-73DA-0A12-69D2-6FD6FE17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19FC7-5486-40C3-F0A2-A47DE7AF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650A-7D9C-289E-3A03-C0BC1F3E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DC4A9-1195-D8A0-30F4-859AF015F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DCA5-9421-3D3F-7C23-051B06DD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3A35-9C7C-45C6-9903-48544C0C0087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141CA-62D1-1C60-D374-771B3DC4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A3C09-A7EB-7841-F07E-D32C4D27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7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46163-DAF4-A5FA-2351-5ACDBA103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9DB00-415D-52EA-4985-9681E806B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27FFE-6BA6-C4C2-9BC9-E266875C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E66C-92E7-4F9C-9715-86FEB0B2FAF3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D24-A7BB-BC20-2DCE-11EC78F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A4538-54A7-E4A6-FBE1-1CC2410C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2115-A7A6-08B3-E648-DA7D3E5A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77BB-35A5-0282-008D-FA296C2A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61AF9-C460-EF4A-A7C1-99F6FFA9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B394-62E6-45E1-B52C-8CD14E667CCD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753C-4142-EF50-E75E-4CD05F55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413B9-1915-571E-A31B-DE452A1D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0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863A-C1DE-CD57-4F9C-A84B2DEF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631-0786-5F5E-3501-ACD4D2CEF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C919-4A76-7D16-4FC7-045192C7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5B54-6F34-4887-BE72-A7D6DC94E40C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61A5-4AF6-6CC0-AD4F-4F0910E0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9B7FA-6A0D-6AF2-CB0A-D58A2724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DDBB-0095-BB0F-7EAE-765FFAE3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A912-AB60-B2FE-24F1-15436969D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7180A-D531-536D-90A8-BE2B34B25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5E960-8AAE-58A9-1B23-9E47B6733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2E11-0478-495B-8FA6-6C2AC8BF713F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633AE-D068-2289-E2B4-9CB4F5057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C53AC-F243-4877-6F77-2A7B2907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9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E358-FA1A-3A5E-72EC-5D4A2CBC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42B57-CC4F-847C-FEF9-9BBDEC9A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7E427-F449-A637-F22B-09AD44CA6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948E-15D1-5FBE-E304-3E5361359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8E0EB-9EDF-7815-3FE7-61C974EA8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AE126-F358-6C2E-3C19-5D1AE8E0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1A8C-459C-4BE5-80A1-8C8E9F4B78BC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E8AFB-DD75-CB63-36BC-4870509D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4FE37-9EFE-EB98-8163-7FE94A3A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6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3F2F-48AB-A790-2113-A8BBB5C1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1694-B2B0-C511-60B4-F9EE6D835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985A-DEC8-4D11-B5FD-CA821C2FF2CB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D42A7-186D-3B16-D509-9868983F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57E1E-0AA9-D816-E7F8-A91ABD52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FA218-F18B-AF7A-BDAF-33BB36EE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35716-F6DE-8FF1-2C0A-C824527C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45A3-9AD5-5F4B-FF6D-6218C4A7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0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276A-4EBD-5942-64E6-CE8AD0DE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63601-6D36-A388-867A-4B2F0134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0A716-4ECA-3B3E-7672-947BBF471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710F5-0ECE-6EC9-6C42-86CBCA6B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A6A3-D46B-4607-A781-4711CA1DDA58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212D-9D3E-E23F-F1CA-875E4E93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7B789-0320-450E-349A-1E7364F8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9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7ED9-3C4A-6BA1-B9E6-94CD1995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62AA2-3DC1-B426-D630-B0667B752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743A1-5F94-BA9A-2350-5DC4278EE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8B427-0CFC-C6A1-F515-B0AFD22F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8C3-B60E-405C-A9B1-8B2BA32C0508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75BB8-B733-2F18-A8DB-724FCDBE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30E76-F8BC-40AC-D764-9528A7C1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3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28335-91AD-8F3C-A41C-4095C75E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1C88F-C0BB-09B4-A1EC-7661102B3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C07D5-9B7F-5854-2566-57AFE89F5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032E1-0EFF-4BCB-AE71-F69628C3652C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3872F-F3BE-B649-4D38-265A8AE43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E5412-8B32-78F5-B9D9-C46F66A03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19B47-D98B-9590-2768-506A2E0A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473A8-D084-C899-9AB4-D6898404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1AB77-0D0A-1FD3-88C3-93A0F0EF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1B847-BF3B-EFEB-92D4-FC155854FDEB}"/>
              </a:ext>
            </a:extLst>
          </p:cNvPr>
          <p:cNvSpPr txBox="1"/>
          <p:nvPr/>
        </p:nvSpPr>
        <p:spPr>
          <a:xfrm>
            <a:off x="3900182" y="262575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Tampines Regional Library</a:t>
            </a:r>
          </a:p>
          <a:p>
            <a:pPr algn="ctr"/>
            <a:r>
              <a:rPr lang="en-SG" dirty="0" err="1"/>
              <a:t>LearnX</a:t>
            </a:r>
            <a:r>
              <a:rPr lang="en-SG" dirty="0"/>
              <a:t> Community</a:t>
            </a:r>
          </a:p>
          <a:p>
            <a:pPr algn="ctr"/>
            <a:r>
              <a:rPr lang="en-SG" dirty="0"/>
              <a:t>Pi Python Introductory Course</a:t>
            </a:r>
          </a:p>
          <a:p>
            <a:pPr algn="ctr"/>
            <a:r>
              <a:rPr lang="en-SG" dirty="0"/>
              <a:t>Course Material</a:t>
            </a:r>
          </a:p>
          <a:p>
            <a:endParaRPr lang="en-SG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8AA9E-7CD1-4538-FAF2-9502ABBDBEC7}"/>
              </a:ext>
            </a:extLst>
          </p:cNvPr>
          <p:cNvSpPr txBox="1"/>
          <p:nvPr/>
        </p:nvSpPr>
        <p:spPr>
          <a:xfrm>
            <a:off x="4038600" y="4780661"/>
            <a:ext cx="503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PLEASE DO NOT WRITE ANYTHING ON THE PAGES OF THIS BOOKLET. 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8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3E1B7-D3CF-085C-1580-07BE7F05E232}"/>
              </a:ext>
            </a:extLst>
          </p:cNvPr>
          <p:cNvSpPr txBox="1"/>
          <p:nvPr/>
        </p:nvSpPr>
        <p:spPr>
          <a:xfrm>
            <a:off x="1233182" y="612396"/>
            <a:ext cx="439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TESTING OUR CIRCUIT USING THONNY SHELL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00718-3F48-5EF9-0757-7482CA1F455E}"/>
              </a:ext>
            </a:extLst>
          </p:cNvPr>
          <p:cNvSpPr txBox="1"/>
          <p:nvPr/>
        </p:nvSpPr>
        <p:spPr>
          <a:xfrm>
            <a:off x="1233182" y="1166394"/>
            <a:ext cx="479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3e. Button Activating/Deactivating Buzzer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A05A71-45BE-558B-BECE-63EC242B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38" y="1652910"/>
            <a:ext cx="4171950" cy="17430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2F20-FB32-BBE2-AC05-1695FBF614E5}"/>
              </a:ext>
            </a:extLst>
          </p:cNvPr>
          <p:cNvSpPr txBox="1"/>
          <p:nvPr/>
        </p:nvSpPr>
        <p:spPr>
          <a:xfrm>
            <a:off x="1233182" y="3521990"/>
            <a:ext cx="536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3f. Button Activating / Deactivating Red LED (</a:t>
            </a:r>
            <a:r>
              <a:rPr lang="en-SG" dirty="0">
                <a:solidFill>
                  <a:srgbClr val="FF0000"/>
                </a:solidFill>
              </a:rPr>
              <a:t>Pin 14</a:t>
            </a:r>
            <a:r>
              <a:rPr lang="en-SG" dirty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4EE2E6-79C8-43FA-BB3D-2CB75B1C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29" y="3891322"/>
            <a:ext cx="1015286" cy="2072741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CDF0DA88-E98D-BF63-39FF-8B45DC41571A}"/>
              </a:ext>
            </a:extLst>
          </p:cNvPr>
          <p:cNvSpPr/>
          <p:nvPr/>
        </p:nvSpPr>
        <p:spPr>
          <a:xfrm rot="2594643">
            <a:off x="3647084" y="3919534"/>
            <a:ext cx="914400" cy="1070297"/>
          </a:xfrm>
          <a:prstGeom prst="wedgeEllipse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2F86D-C3E4-4423-137E-BBCBF0740C7B}"/>
              </a:ext>
            </a:extLst>
          </p:cNvPr>
          <p:cNvSpPr txBox="1"/>
          <p:nvPr/>
        </p:nvSpPr>
        <p:spPr>
          <a:xfrm>
            <a:off x="3665627" y="4232300"/>
            <a:ext cx="113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Can you make it Blink too?</a:t>
            </a:r>
            <a:endParaRPr lang="en-US" sz="1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57F3B-DEDD-3675-44EB-4EE1FE44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E856-A5D0-4E99-B327-C42694D6C969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CF59-2014-114F-8606-70DF5AD1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72763-DD79-9951-CE43-7C5DEAF9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0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A17F2-0705-EE54-3C40-2590FE64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EAF0D-E953-87F9-91CD-38893FFAA2CF}"/>
              </a:ext>
            </a:extLst>
          </p:cNvPr>
          <p:cNvSpPr txBox="1"/>
          <p:nvPr/>
        </p:nvSpPr>
        <p:spPr>
          <a:xfrm>
            <a:off x="1371600" y="1589306"/>
            <a:ext cx="43329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B0F0"/>
                </a:solidFill>
              </a:rPr>
              <a:t>ALGORITHM FOR A PEDESTRIAN CROSSING</a:t>
            </a:r>
          </a:p>
          <a:p>
            <a:endParaRPr lang="en-SG" b="1" dirty="0"/>
          </a:p>
          <a:p>
            <a:r>
              <a:rPr lang="en-SG" dirty="0"/>
              <a:t>STARTS WITH RED</a:t>
            </a:r>
          </a:p>
          <a:p>
            <a:r>
              <a:rPr lang="en-SG" dirty="0"/>
              <a:t>AFTER 10 SECONDS</a:t>
            </a:r>
          </a:p>
          <a:p>
            <a:r>
              <a:rPr lang="en-SG" dirty="0"/>
              <a:t>RED GOES OFF</a:t>
            </a:r>
          </a:p>
          <a:p>
            <a:r>
              <a:rPr lang="en-SG" dirty="0"/>
              <a:t>GREEN COMES ON</a:t>
            </a:r>
          </a:p>
          <a:p>
            <a:r>
              <a:rPr lang="en-SG" dirty="0"/>
              <a:t>AFTER 10 SECONDS</a:t>
            </a:r>
          </a:p>
          <a:p>
            <a:r>
              <a:rPr lang="en-SG" dirty="0"/>
              <a:t>GREEN BLINKS FIVE TIMES</a:t>
            </a:r>
          </a:p>
          <a:p>
            <a:r>
              <a:rPr lang="en-US" dirty="0"/>
              <a:t>AFTER 5 SECONDS</a:t>
            </a:r>
          </a:p>
          <a:p>
            <a:r>
              <a:rPr lang="en-US" dirty="0"/>
              <a:t>GREEN GOES OFF</a:t>
            </a:r>
          </a:p>
          <a:p>
            <a:r>
              <a:rPr lang="en-US" dirty="0"/>
              <a:t>RED COMES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4EF56-7CBE-FB6E-66C4-D571470A6D83}"/>
              </a:ext>
            </a:extLst>
          </p:cNvPr>
          <p:cNvSpPr txBox="1"/>
          <p:nvPr/>
        </p:nvSpPr>
        <p:spPr>
          <a:xfrm>
            <a:off x="1304925" y="744379"/>
            <a:ext cx="496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Ex. 3g Pedestrian Crossing Program – Version 1</a:t>
            </a:r>
          </a:p>
          <a:p>
            <a:r>
              <a:rPr lang="en-SG" dirty="0"/>
              <a:t>Save program as Exercise3g.py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E07D9F-0089-A2C6-A025-252839C4B8A3}"/>
              </a:ext>
            </a:extLst>
          </p:cNvPr>
          <p:cNvSpPr/>
          <p:nvPr/>
        </p:nvSpPr>
        <p:spPr>
          <a:xfrm>
            <a:off x="4350109" y="3078472"/>
            <a:ext cx="16057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D9766-A154-8AEA-3942-8705F023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509712"/>
            <a:ext cx="4591050" cy="38385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C62AA-9AD5-7B13-D113-5C060B49A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A9B8-C309-4125-B838-18D7AF17A86E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EBCAA6-8E4E-724A-89FB-64A567D2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A17F2-0705-EE54-3C40-2590FE64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EAF0D-E953-87F9-91CD-38893FFAA2CF}"/>
              </a:ext>
            </a:extLst>
          </p:cNvPr>
          <p:cNvSpPr txBox="1"/>
          <p:nvPr/>
        </p:nvSpPr>
        <p:spPr>
          <a:xfrm>
            <a:off x="1371600" y="1589306"/>
            <a:ext cx="4332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B0F0"/>
                </a:solidFill>
              </a:rPr>
              <a:t>ALGORITHM FOR A PEDESTRIAN CROSSING</a:t>
            </a:r>
          </a:p>
          <a:p>
            <a:endParaRPr lang="en-SG" b="1" dirty="0"/>
          </a:p>
          <a:p>
            <a:r>
              <a:rPr lang="en-SG" dirty="0"/>
              <a:t>STARTS WITH RED</a:t>
            </a:r>
          </a:p>
          <a:p>
            <a:r>
              <a:rPr lang="en-SG" dirty="0"/>
              <a:t>AFTER 10 SECONDS</a:t>
            </a:r>
          </a:p>
          <a:p>
            <a:r>
              <a:rPr lang="en-SG" dirty="0"/>
              <a:t>RED GOES OFF</a:t>
            </a:r>
          </a:p>
          <a:p>
            <a:r>
              <a:rPr lang="en-SG" dirty="0"/>
              <a:t>GREEN COMES ON</a:t>
            </a:r>
          </a:p>
          <a:p>
            <a:r>
              <a:rPr lang="en-SG" dirty="0"/>
              <a:t>AFTER 10 SECONDS</a:t>
            </a:r>
          </a:p>
          <a:p>
            <a:r>
              <a:rPr lang="en-SG" dirty="0"/>
              <a:t>GREEN BLINKS FIVE TIMES</a:t>
            </a:r>
          </a:p>
          <a:p>
            <a:r>
              <a:rPr lang="en-SG" b="1" dirty="0">
                <a:solidFill>
                  <a:srgbClr val="FF0000"/>
                </a:solidFill>
              </a:rPr>
              <a:t>BUZZER BLINKS FIVE TIMES</a:t>
            </a:r>
          </a:p>
          <a:p>
            <a:r>
              <a:rPr lang="en-US" dirty="0"/>
              <a:t>AFTER 5 SECONDS</a:t>
            </a:r>
          </a:p>
          <a:p>
            <a:r>
              <a:rPr lang="en-US" dirty="0"/>
              <a:t>GREEN GOES OFF</a:t>
            </a:r>
          </a:p>
          <a:p>
            <a:r>
              <a:rPr lang="en-US" dirty="0"/>
              <a:t>RED COMES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4EF56-7CBE-FB6E-66C4-D571470A6D83}"/>
              </a:ext>
            </a:extLst>
          </p:cNvPr>
          <p:cNvSpPr txBox="1"/>
          <p:nvPr/>
        </p:nvSpPr>
        <p:spPr>
          <a:xfrm>
            <a:off x="1304925" y="744379"/>
            <a:ext cx="715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Ex. 3h Pedestrian Crossing Program – Version 2 – With Buzzer</a:t>
            </a:r>
          </a:p>
          <a:p>
            <a:r>
              <a:rPr lang="en-SG" dirty="0"/>
              <a:t>Save program as Exercise3h.py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E07D9F-0089-A2C6-A025-252839C4B8A3}"/>
              </a:ext>
            </a:extLst>
          </p:cNvPr>
          <p:cNvSpPr/>
          <p:nvPr/>
        </p:nvSpPr>
        <p:spPr>
          <a:xfrm>
            <a:off x="4350109" y="3078472"/>
            <a:ext cx="16057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EC164-230A-9AAA-E71E-92A6BACC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98" y="1181854"/>
            <a:ext cx="4743450" cy="47625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B62FB-19CD-DEC3-3BA3-8CF1675F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62073-D25E-42DD-AA0F-5311EE600E24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7C381-4681-088C-46F5-A39424D3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A17F2-0705-EE54-3C40-2590FE64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EAF0D-E953-87F9-91CD-38893FFAA2CF}"/>
              </a:ext>
            </a:extLst>
          </p:cNvPr>
          <p:cNvSpPr txBox="1"/>
          <p:nvPr/>
        </p:nvSpPr>
        <p:spPr>
          <a:xfrm>
            <a:off x="1371600" y="1589306"/>
            <a:ext cx="4332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B0F0"/>
                </a:solidFill>
              </a:rPr>
              <a:t>ALGORITHM FOR A PEDESTRIAN CROSSING</a:t>
            </a:r>
          </a:p>
          <a:p>
            <a:endParaRPr lang="en-SG" b="1" dirty="0"/>
          </a:p>
          <a:p>
            <a:r>
              <a:rPr lang="en-SG" dirty="0"/>
              <a:t>STARTS WITH RED</a:t>
            </a:r>
          </a:p>
          <a:p>
            <a:r>
              <a:rPr lang="en-SG" dirty="0"/>
              <a:t>AFTER 10 SECONDS</a:t>
            </a:r>
          </a:p>
          <a:p>
            <a:r>
              <a:rPr lang="en-SG" dirty="0"/>
              <a:t>RED GOES OFF</a:t>
            </a:r>
          </a:p>
          <a:p>
            <a:r>
              <a:rPr lang="en-SG" dirty="0"/>
              <a:t>GREEN COMES ON</a:t>
            </a:r>
          </a:p>
          <a:p>
            <a:r>
              <a:rPr lang="en-SG" dirty="0"/>
              <a:t>AFTER 10 SECONDS</a:t>
            </a:r>
          </a:p>
          <a:p>
            <a:r>
              <a:rPr lang="en-SG" dirty="0"/>
              <a:t>GREEN BLINKS FIVE TIMES</a:t>
            </a:r>
          </a:p>
          <a:p>
            <a:r>
              <a:rPr lang="en-SG" b="1" dirty="0">
                <a:solidFill>
                  <a:srgbClr val="FF0000"/>
                </a:solidFill>
              </a:rPr>
              <a:t>BUZZER BLINKS FIVE TIMES</a:t>
            </a:r>
          </a:p>
          <a:p>
            <a:r>
              <a:rPr lang="en-US" dirty="0"/>
              <a:t>AFTER 5 SECONDS</a:t>
            </a:r>
          </a:p>
          <a:p>
            <a:r>
              <a:rPr lang="en-US" dirty="0"/>
              <a:t>GREEN GOES OFF</a:t>
            </a:r>
          </a:p>
          <a:p>
            <a:r>
              <a:rPr lang="en-US" dirty="0"/>
              <a:t>RED COMES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4EF56-7CBE-FB6E-66C4-D571470A6D83}"/>
              </a:ext>
            </a:extLst>
          </p:cNvPr>
          <p:cNvSpPr txBox="1"/>
          <p:nvPr/>
        </p:nvSpPr>
        <p:spPr>
          <a:xfrm>
            <a:off x="1304925" y="744379"/>
            <a:ext cx="715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Ex. 3j Pedestrian Crossing Program – Version 3 – Introducing a Function</a:t>
            </a:r>
          </a:p>
          <a:p>
            <a:r>
              <a:rPr lang="en-SG" dirty="0"/>
              <a:t>Save program as Exercise3j.py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E07D9F-0089-A2C6-A025-252839C4B8A3}"/>
              </a:ext>
            </a:extLst>
          </p:cNvPr>
          <p:cNvSpPr/>
          <p:nvPr/>
        </p:nvSpPr>
        <p:spPr>
          <a:xfrm>
            <a:off x="4350109" y="3078472"/>
            <a:ext cx="16057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AE164-3F0B-36CE-0995-9308E285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988" y="1067544"/>
            <a:ext cx="4791075" cy="51339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8C18D-490D-9279-5D67-EEC77AE2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6C15-77C4-4A26-B43F-642B5AA5EF9E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517F70-7771-03BB-93E5-E6DDABCC0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6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A17F2-0705-EE54-3C40-2590FE64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EAF0D-E953-87F9-91CD-38893FFAA2CF}"/>
              </a:ext>
            </a:extLst>
          </p:cNvPr>
          <p:cNvSpPr txBox="1"/>
          <p:nvPr/>
        </p:nvSpPr>
        <p:spPr>
          <a:xfrm>
            <a:off x="1267500" y="2312493"/>
            <a:ext cx="4332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B0F0"/>
                </a:solidFill>
              </a:rPr>
              <a:t>ALGORITHM FOR A PEDESTRIAN CROSSING</a:t>
            </a:r>
          </a:p>
          <a:p>
            <a:endParaRPr lang="en-SG" b="1" dirty="0"/>
          </a:p>
          <a:p>
            <a:r>
              <a:rPr lang="en-SG" dirty="0"/>
              <a:t>STARTS WITH RED ON</a:t>
            </a:r>
          </a:p>
          <a:p>
            <a:r>
              <a:rPr lang="en-SG" b="1" dirty="0">
                <a:solidFill>
                  <a:srgbClr val="FF0000"/>
                </a:solidFill>
              </a:rPr>
              <a:t>WHEN BUTTON IS PRESSED</a:t>
            </a:r>
          </a:p>
          <a:p>
            <a:r>
              <a:rPr lang="en-SG" dirty="0"/>
              <a:t>ACTIVATE Function </a:t>
            </a:r>
            <a:r>
              <a:rPr lang="en-SG" dirty="0" err="1"/>
              <a:t>greenman</a:t>
            </a:r>
            <a:r>
              <a:rPr lang="en-SG" dirty="0"/>
              <a:t>()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4EF56-7CBE-FB6E-66C4-D571470A6D83}"/>
              </a:ext>
            </a:extLst>
          </p:cNvPr>
          <p:cNvSpPr txBox="1"/>
          <p:nvPr/>
        </p:nvSpPr>
        <p:spPr>
          <a:xfrm>
            <a:off x="1304925" y="744379"/>
            <a:ext cx="715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Ex. 3k Pedestrian Crossing Program – Version 4 – Add a Button</a:t>
            </a:r>
          </a:p>
          <a:p>
            <a:r>
              <a:rPr lang="en-SG" dirty="0"/>
              <a:t>Save program as Exercise3k.py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E07D9F-0089-A2C6-A025-252839C4B8A3}"/>
              </a:ext>
            </a:extLst>
          </p:cNvPr>
          <p:cNvSpPr/>
          <p:nvPr/>
        </p:nvSpPr>
        <p:spPr>
          <a:xfrm>
            <a:off x="4350109" y="3078472"/>
            <a:ext cx="16057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DB4D0E-E754-B327-5591-5BA80825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4" y="1057545"/>
            <a:ext cx="4343406" cy="54645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18B9F-059A-8487-47D6-EF23C32D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1AD1-1120-4DFD-BD07-AA5BD0DD51A8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BF784-E2DE-22F0-B6D1-B9BA914F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5B376-01A9-7315-F45A-09840B89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930435"/>
            <a:ext cx="9725025" cy="553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F74C3-DE2B-5CBB-BFD8-57CB0A88DEAF}"/>
              </a:ext>
            </a:extLst>
          </p:cNvPr>
          <p:cNvSpPr txBox="1"/>
          <p:nvPr/>
        </p:nvSpPr>
        <p:spPr>
          <a:xfrm>
            <a:off x="1233487" y="745769"/>
            <a:ext cx="834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0070C0"/>
                </a:solidFill>
              </a:rPr>
              <a:t>Exercise 4 – Wiring and Testing Count Down Display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693A4-4F8B-0EB4-6C34-110201A3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8F07-1DDA-4623-BEF3-516F5168D3F0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25CE6-FEFF-9FB1-4F11-2D60B064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B9216-8E89-8108-450C-3286106E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02F0F-35AD-F2FE-8734-015737B3AF20}"/>
              </a:ext>
            </a:extLst>
          </p:cNvPr>
          <p:cNvSpPr txBox="1"/>
          <p:nvPr/>
        </p:nvSpPr>
        <p:spPr>
          <a:xfrm>
            <a:off x="1241570" y="838899"/>
            <a:ext cx="502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TESTING OUR CIRCUIT USING THONNY SHELL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54194-C9EE-3295-D33A-C9779D35FCC1}"/>
              </a:ext>
            </a:extLst>
          </p:cNvPr>
          <p:cNvSpPr txBox="1"/>
          <p:nvPr/>
        </p:nvSpPr>
        <p:spPr>
          <a:xfrm>
            <a:off x="1241570" y="1468073"/>
            <a:ext cx="4177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&gt;&gt;&gt;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import tm1637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display = tm1637.TM1637(20, 16)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sz="14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#20=CLK  16=DIO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display.clear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display.set_values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([' ', ' ', ' ', '7'])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952C481-8B56-1889-C05F-19B9666E1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5FFDFE-27CB-FBDC-945C-8541AB824AE1}"/>
              </a:ext>
            </a:extLst>
          </p:cNvPr>
          <p:cNvGrpSpPr/>
          <p:nvPr/>
        </p:nvGrpSpPr>
        <p:grpSpPr>
          <a:xfrm>
            <a:off x="4145378" y="1971831"/>
            <a:ext cx="2491144" cy="777193"/>
            <a:chOff x="4145378" y="1971831"/>
            <a:chExt cx="2491144" cy="777193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9400D901-EA0D-62EC-B5B3-4CC7A9C04E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61268" y="1971831"/>
            <a:ext cx="1375254" cy="777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2381582" imgH="1428949" progId="Paint.Picture">
                    <p:embed/>
                  </p:oleObj>
                </mc:Choice>
                <mc:Fallback>
                  <p:oleObj name="Bitmap Image" r:id="rId2" imgW="2381582" imgH="1428949" progId="Paint.Picture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9400D901-EA0D-62EC-B5B3-4CC7A9C04E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1268" y="1971831"/>
                          <a:ext cx="1375254" cy="77719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88E4C98-CBCD-DB49-8FA5-686B958DE3AF}"/>
                </a:ext>
              </a:extLst>
            </p:cNvPr>
            <p:cNvSpPr/>
            <p:nvPr/>
          </p:nvSpPr>
          <p:spPr>
            <a:xfrm>
              <a:off x="4145378" y="2301915"/>
              <a:ext cx="723502" cy="3632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15E055-982B-EDA4-E330-BDD9D53C6CE8}"/>
              </a:ext>
            </a:extLst>
          </p:cNvPr>
          <p:cNvSpPr txBox="1"/>
          <p:nvPr/>
        </p:nvSpPr>
        <p:spPr>
          <a:xfrm>
            <a:off x="1241570" y="2905780"/>
            <a:ext cx="290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display.clear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display.set_values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([' ', ' ', '8 ', '7'])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D7A192-525E-23F8-5E51-149FAADDBB51}"/>
              </a:ext>
            </a:extLst>
          </p:cNvPr>
          <p:cNvGrpSpPr/>
          <p:nvPr/>
        </p:nvGrpSpPr>
        <p:grpSpPr>
          <a:xfrm>
            <a:off x="4158891" y="2807934"/>
            <a:ext cx="2513506" cy="765468"/>
            <a:chOff x="4158891" y="2807934"/>
            <a:chExt cx="2513506" cy="765468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5B723AF-04B0-46B4-648F-01686CF61915}"/>
                </a:ext>
              </a:extLst>
            </p:cNvPr>
            <p:cNvSpPr/>
            <p:nvPr/>
          </p:nvSpPr>
          <p:spPr>
            <a:xfrm>
              <a:off x="4158891" y="3063655"/>
              <a:ext cx="723502" cy="352668"/>
            </a:xfrm>
            <a:prstGeom prst="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8C2F5E2B-5E1D-CA30-4380-A72A164908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8212" y="2807934"/>
            <a:ext cx="1384185" cy="765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3067478" imgH="1857143" progId="Paint.Picture">
                    <p:embed/>
                  </p:oleObj>
                </mc:Choice>
                <mc:Fallback>
                  <p:oleObj name="Bitmap Image" r:id="rId4" imgW="3067478" imgH="1857143" progId="Paint.Picture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8C2F5E2B-5E1D-CA30-4380-A72A1649084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8212" y="2807934"/>
                          <a:ext cx="1384185" cy="76546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Rectangle 9">
            <a:extLst>
              <a:ext uri="{FF2B5EF4-FFF2-40B4-BE49-F238E27FC236}">
                <a16:creationId xmlns:a16="http://schemas.microsoft.com/office/drawing/2014/main" id="{15D9C883-39BF-E021-9CCC-229C793D5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069BBB-CBC1-9EF2-131E-7792EE6B114F}"/>
              </a:ext>
            </a:extLst>
          </p:cNvPr>
          <p:cNvGrpSpPr/>
          <p:nvPr/>
        </p:nvGrpSpPr>
        <p:grpSpPr>
          <a:xfrm>
            <a:off x="1374017" y="3697156"/>
            <a:ext cx="3767150" cy="2072741"/>
            <a:chOff x="1374017" y="3697156"/>
            <a:chExt cx="3767150" cy="20727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656C23-65E6-C91B-8833-A8AF4811B433}"/>
                </a:ext>
              </a:extLst>
            </p:cNvPr>
            <p:cNvSpPr txBox="1"/>
            <p:nvPr/>
          </p:nvSpPr>
          <p:spPr>
            <a:xfrm>
              <a:off x="2469774" y="4035711"/>
              <a:ext cx="2671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How do you display 1234</a:t>
              </a:r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ADA777-ED42-170D-360C-43A650119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4017" y="3697156"/>
              <a:ext cx="1015286" cy="207274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2F69BCE-6A92-516C-6F5D-A99620407D49}"/>
              </a:ext>
            </a:extLst>
          </p:cNvPr>
          <p:cNvSpPr txBox="1"/>
          <p:nvPr/>
        </p:nvSpPr>
        <p:spPr>
          <a:xfrm>
            <a:off x="1241570" y="125589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 4a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72A35-1953-E0DD-FEA0-DCAE23F3A286}"/>
              </a:ext>
            </a:extLst>
          </p:cNvPr>
          <p:cNvSpPr txBox="1"/>
          <p:nvPr/>
        </p:nvSpPr>
        <p:spPr>
          <a:xfrm>
            <a:off x="1204872" y="266513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 4b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65056C-E444-53F0-4673-64B4B8D6949F}"/>
              </a:ext>
            </a:extLst>
          </p:cNvPr>
          <p:cNvSpPr txBox="1"/>
          <p:nvPr/>
        </p:nvSpPr>
        <p:spPr>
          <a:xfrm>
            <a:off x="1216093" y="338873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 4c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82260-76BF-68D3-5893-526099F0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8517-C4BE-4771-AD8C-24BE850C5DF1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5CDCC-BC9D-AD57-9EC9-16C3C508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3AC75-78CA-E6AD-0559-3EFE6757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891D0-88F4-680E-80C7-10A5BCFF7AAB}"/>
              </a:ext>
            </a:extLst>
          </p:cNvPr>
          <p:cNvSpPr txBox="1"/>
          <p:nvPr/>
        </p:nvSpPr>
        <p:spPr>
          <a:xfrm>
            <a:off x="1231640" y="802433"/>
            <a:ext cx="473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7 Segment Display Accepts Data as a List</a:t>
            </a:r>
          </a:p>
          <a:p>
            <a:r>
              <a:rPr lang="en-SG" dirty="0"/>
              <a:t>A List is a collection of Data</a:t>
            </a:r>
          </a:p>
          <a:p>
            <a:r>
              <a:rPr lang="en-SG" dirty="0"/>
              <a:t>Like this -&gt; </a:t>
            </a:r>
            <a:r>
              <a:rPr lang="en-SG" dirty="0">
                <a:solidFill>
                  <a:srgbClr val="FF0000"/>
                </a:solidFill>
              </a:rPr>
              <a:t>[</a:t>
            </a:r>
            <a:r>
              <a:rPr lang="en-SG" dirty="0"/>
              <a:t>‘</a:t>
            </a:r>
            <a:r>
              <a:rPr lang="en-SG" dirty="0" err="1"/>
              <a:t>Apple’,’Orange’,’Raspberry’,’Banana</a:t>
            </a:r>
            <a:r>
              <a:rPr lang="en-SG" dirty="0"/>
              <a:t>’</a:t>
            </a:r>
            <a:r>
              <a:rPr lang="en-SG" dirty="0">
                <a:solidFill>
                  <a:srgbClr val="FF0000"/>
                </a:solidFill>
              </a:rPr>
              <a:t>]</a:t>
            </a:r>
          </a:p>
          <a:p>
            <a:r>
              <a:rPr lang="en-US" dirty="0"/>
              <a:t>We can assign as variable name to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F7524-D6E2-6A60-EEE2-1F950AB8E4EB}"/>
              </a:ext>
            </a:extLst>
          </p:cNvPr>
          <p:cNvSpPr txBox="1"/>
          <p:nvPr/>
        </p:nvSpPr>
        <p:spPr>
          <a:xfrm>
            <a:off x="1231639" y="2373086"/>
            <a:ext cx="506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>
                <a:solidFill>
                  <a:srgbClr val="0070C0"/>
                </a:solidFill>
              </a:rPr>
              <a:t>FruitBasket</a:t>
            </a:r>
            <a:r>
              <a:rPr lang="en-SG" dirty="0"/>
              <a:t>= </a:t>
            </a:r>
            <a:r>
              <a:rPr lang="en-SG" dirty="0">
                <a:solidFill>
                  <a:srgbClr val="FF0000"/>
                </a:solidFill>
              </a:rPr>
              <a:t>[</a:t>
            </a:r>
            <a:r>
              <a:rPr lang="en-SG" dirty="0"/>
              <a:t>‘</a:t>
            </a:r>
            <a:r>
              <a:rPr lang="en-SG" dirty="0" err="1"/>
              <a:t>Apple’,’Orange’,’Raspberry’,’Banana</a:t>
            </a:r>
            <a:r>
              <a:rPr lang="en-SG" dirty="0"/>
              <a:t>’</a:t>
            </a:r>
            <a:r>
              <a:rPr lang="en-SG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04066-C215-B3AC-2C05-1CCB9A33EBD9}"/>
              </a:ext>
            </a:extLst>
          </p:cNvPr>
          <p:cNvSpPr txBox="1"/>
          <p:nvPr/>
        </p:nvSpPr>
        <p:spPr>
          <a:xfrm>
            <a:off x="1231638" y="2841964"/>
            <a:ext cx="558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&gt;&gt;&gt;</a:t>
            </a:r>
            <a:r>
              <a:rPr lang="en-SG" dirty="0">
                <a:solidFill>
                  <a:srgbClr val="0070C0"/>
                </a:solidFill>
              </a:rPr>
              <a:t> </a:t>
            </a:r>
            <a:r>
              <a:rPr lang="en-SG" dirty="0" err="1">
                <a:solidFill>
                  <a:srgbClr val="0070C0"/>
                </a:solidFill>
              </a:rPr>
              <a:t>FruitBasket</a:t>
            </a:r>
            <a:r>
              <a:rPr lang="en-SG" dirty="0"/>
              <a:t>= </a:t>
            </a:r>
            <a:r>
              <a:rPr lang="en-SG" dirty="0">
                <a:solidFill>
                  <a:srgbClr val="FF0000"/>
                </a:solidFill>
              </a:rPr>
              <a:t>[</a:t>
            </a:r>
            <a:r>
              <a:rPr lang="en-SG" dirty="0"/>
              <a:t>‘</a:t>
            </a:r>
            <a:r>
              <a:rPr lang="en-SG" dirty="0" err="1"/>
              <a:t>Apple’,’Orange’,’Raspberry’,’Banana</a:t>
            </a:r>
            <a:r>
              <a:rPr lang="en-SG" dirty="0"/>
              <a:t>’</a:t>
            </a:r>
            <a:r>
              <a:rPr lang="en-SG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C3E88-1F0B-6AF0-6314-5FE001551415}"/>
              </a:ext>
            </a:extLst>
          </p:cNvPr>
          <p:cNvSpPr txBox="1"/>
          <p:nvPr/>
        </p:nvSpPr>
        <p:spPr>
          <a:xfrm>
            <a:off x="1231638" y="3429000"/>
            <a:ext cx="558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Each it in the List has an index position, starting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F2067-F34F-923E-B947-C31DDAF88923}"/>
              </a:ext>
            </a:extLst>
          </p:cNvPr>
          <p:cNvSpPr txBox="1"/>
          <p:nvPr/>
        </p:nvSpPr>
        <p:spPr>
          <a:xfrm>
            <a:off x="1231638" y="4004759"/>
            <a:ext cx="306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&gt;&gt;&gt;</a:t>
            </a:r>
            <a:r>
              <a:rPr lang="en-SG" dirty="0">
                <a:solidFill>
                  <a:srgbClr val="0070C0"/>
                </a:solidFill>
              </a:rPr>
              <a:t> print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/>
              <a:t>FruitBasket</a:t>
            </a:r>
            <a:r>
              <a:rPr lang="en-SG" dirty="0">
                <a:solidFill>
                  <a:srgbClr val="0070C0"/>
                </a:solidFill>
              </a:rPr>
              <a:t>[0] 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94D3B-F986-5966-B093-CB2BD42BB35A}"/>
              </a:ext>
            </a:extLst>
          </p:cNvPr>
          <p:cNvSpPr txBox="1"/>
          <p:nvPr/>
        </p:nvSpPr>
        <p:spPr>
          <a:xfrm>
            <a:off x="1231638" y="4579705"/>
            <a:ext cx="558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 can change the ‘value’ of an item in the List</a:t>
            </a:r>
          </a:p>
          <a:p>
            <a:r>
              <a:rPr lang="en-SG" dirty="0"/>
              <a:t>e.g. we want to replace ‘Orange’ with ‘Grapes’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A3A8B-4BBE-53E5-67D4-766CFABB370C}"/>
              </a:ext>
            </a:extLst>
          </p:cNvPr>
          <p:cNvSpPr txBox="1"/>
          <p:nvPr/>
        </p:nvSpPr>
        <p:spPr>
          <a:xfrm>
            <a:off x="1231638" y="5363547"/>
            <a:ext cx="558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FruitBasket</a:t>
            </a:r>
            <a:r>
              <a:rPr lang="en-SG" dirty="0"/>
              <a:t>[1]=‘Grapes’</a:t>
            </a:r>
          </a:p>
          <a:p>
            <a:r>
              <a:rPr lang="en-SG" b="1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print(</a:t>
            </a:r>
            <a:r>
              <a:rPr lang="en-SG" dirty="0" err="1"/>
              <a:t>FruitBasket</a:t>
            </a:r>
            <a:r>
              <a:rPr lang="en-SG" dirty="0"/>
              <a:t>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96BCFC8-631A-66F3-A878-D0D5774D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CD72-AD59-4D23-A97E-E55F4815C332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23D459-A319-4C28-27FC-893F922C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A57C92-67BB-D733-92C7-6027DA7C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B8139E-2A29-6E69-1DB5-26BCD0017C41}"/>
              </a:ext>
            </a:extLst>
          </p:cNvPr>
          <p:cNvSpPr txBox="1"/>
          <p:nvPr/>
        </p:nvSpPr>
        <p:spPr>
          <a:xfrm>
            <a:off x="1240971" y="500514"/>
            <a:ext cx="55610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Making the 7 Segment Display Library takes the display</a:t>
            </a:r>
          </a:p>
          <a:p>
            <a:r>
              <a:rPr lang="en-SG" dirty="0"/>
              <a:t>Data as a List</a:t>
            </a:r>
          </a:p>
          <a:p>
            <a:endParaRPr lang="en-SG" dirty="0"/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'9']</a:t>
            </a:r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'8']</a:t>
            </a:r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'7']</a:t>
            </a:r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'6']</a:t>
            </a:r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'5']</a:t>
            </a:r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'4']</a:t>
            </a:r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'3']</a:t>
            </a:r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'2']</a:t>
            </a:r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'1']</a:t>
            </a:r>
          </a:p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[  ' ', ' ' , ' ', '0']</a:t>
            </a:r>
          </a:p>
          <a:p>
            <a:endParaRPr lang="en-US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8BBA7D-6312-0909-B1DC-7DEA10B915E5}"/>
              </a:ext>
            </a:extLst>
          </p:cNvPr>
          <p:cNvGrpSpPr/>
          <p:nvPr/>
        </p:nvGrpSpPr>
        <p:grpSpPr>
          <a:xfrm>
            <a:off x="3103927" y="911186"/>
            <a:ext cx="5561045" cy="5543550"/>
            <a:chOff x="3103927" y="1188023"/>
            <a:chExt cx="5561045" cy="55435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D7A324-B54A-5BE8-A63D-4FBEE5E4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8697" y="1188023"/>
              <a:ext cx="4486275" cy="5543550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8D7D2F0-14D5-02E7-D4B7-5198B2848109}"/>
                </a:ext>
              </a:extLst>
            </p:cNvPr>
            <p:cNvSpPr/>
            <p:nvPr/>
          </p:nvSpPr>
          <p:spPr>
            <a:xfrm>
              <a:off x="3103927" y="2818701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205952-0FEF-9C2F-FB48-6618C80874B2}"/>
                </a:ext>
              </a:extLst>
            </p:cNvPr>
            <p:cNvSpPr/>
            <p:nvPr/>
          </p:nvSpPr>
          <p:spPr>
            <a:xfrm>
              <a:off x="4715068" y="2146335"/>
              <a:ext cx="1835022" cy="33560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31586F-B0D5-86CF-1187-E10D1686426E}"/>
              </a:ext>
            </a:extLst>
          </p:cNvPr>
          <p:cNvGrpSpPr/>
          <p:nvPr/>
        </p:nvGrpSpPr>
        <p:grpSpPr>
          <a:xfrm>
            <a:off x="6445872" y="1918250"/>
            <a:ext cx="4690126" cy="2031325"/>
            <a:chOff x="6550090" y="2164997"/>
            <a:chExt cx="4690126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297BF5-E766-C699-6E30-91481E36E414}"/>
                </a:ext>
              </a:extLst>
            </p:cNvPr>
            <p:cNvSpPr txBox="1"/>
            <p:nvPr/>
          </p:nvSpPr>
          <p:spPr>
            <a:xfrm>
              <a:off x="8921483" y="2164997"/>
              <a:ext cx="231873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data to be displayed is sent to the function in the library </a:t>
              </a:r>
              <a:r>
                <a:rPr lang="en-US" dirty="0" err="1"/>
                <a:t>display.set_values</a:t>
              </a:r>
              <a:endParaRPr lang="en-US" dirty="0"/>
            </a:p>
            <a:p>
              <a:endParaRPr lang="en-US" dirty="0"/>
            </a:p>
            <a:p>
              <a:r>
                <a:rPr lang="en-US" dirty="0"/>
                <a:t>At 1 seconds intervals in this case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EF3BC4-6163-C9F5-8D7B-836AFBA20A6B}"/>
                </a:ext>
              </a:extLst>
            </p:cNvPr>
            <p:cNvCxnSpPr>
              <a:cxnSpLocks/>
            </p:cNvCxnSpPr>
            <p:nvPr/>
          </p:nvCxnSpPr>
          <p:spPr>
            <a:xfrm>
              <a:off x="6550090" y="2388933"/>
              <a:ext cx="2225275" cy="79172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6B338E6-35C3-7EAF-7981-73B0AD44EF32}"/>
                </a:ext>
              </a:extLst>
            </p:cNvPr>
            <p:cNvSpPr/>
            <p:nvPr/>
          </p:nvSpPr>
          <p:spPr>
            <a:xfrm>
              <a:off x="8921483" y="3010066"/>
              <a:ext cx="1851989" cy="40558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F0B2C-8781-6150-A64F-E880A3CEA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F249-9C6B-4E76-9F3A-4089102F15E0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A404F-F123-71F2-4716-90C0814B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F415-CD3C-705E-727F-8CE5B0A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5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4A359-42C3-69D8-AC68-4C13004A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6" y="786294"/>
            <a:ext cx="4486275" cy="554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00B62-C808-AC3B-075D-C6D530F12ECD}"/>
              </a:ext>
            </a:extLst>
          </p:cNvPr>
          <p:cNvSpPr txBox="1"/>
          <p:nvPr/>
        </p:nvSpPr>
        <p:spPr>
          <a:xfrm>
            <a:off x="595618" y="436227"/>
            <a:ext cx="3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to the Python For Loop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EB1F4E-BAEE-F5A1-DE81-ACAB62375261}"/>
              </a:ext>
            </a:extLst>
          </p:cNvPr>
          <p:cNvGrpSpPr/>
          <p:nvPr/>
        </p:nvGrpSpPr>
        <p:grpSpPr>
          <a:xfrm>
            <a:off x="4351420" y="2700219"/>
            <a:ext cx="6509964" cy="2466975"/>
            <a:chOff x="4351420" y="2271013"/>
            <a:chExt cx="6509964" cy="2466975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95B3FBC0-DCBD-B821-7D47-9563050B0760}"/>
                </a:ext>
              </a:extLst>
            </p:cNvPr>
            <p:cNvSpPr/>
            <p:nvPr/>
          </p:nvSpPr>
          <p:spPr>
            <a:xfrm>
              <a:off x="4351420" y="326218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3B1ADE-F7AA-3723-6E96-B1AC1D63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8334" y="2271013"/>
              <a:ext cx="5353050" cy="24669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A72CD0-A01C-A4DC-CD01-6EBB4DEA55F9}"/>
              </a:ext>
            </a:extLst>
          </p:cNvPr>
          <p:cNvGrpSpPr/>
          <p:nvPr/>
        </p:nvGrpSpPr>
        <p:grpSpPr>
          <a:xfrm>
            <a:off x="6958583" y="1028804"/>
            <a:ext cx="2924334" cy="964518"/>
            <a:chOff x="6891471" y="1209515"/>
            <a:chExt cx="2924334" cy="964518"/>
          </a:xfrm>
        </p:grpSpPr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FF1356E6-0A76-2132-8355-637C5C018672}"/>
                </a:ext>
              </a:extLst>
            </p:cNvPr>
            <p:cNvSpPr/>
            <p:nvPr/>
          </p:nvSpPr>
          <p:spPr>
            <a:xfrm>
              <a:off x="6891471" y="1209515"/>
              <a:ext cx="2924334" cy="964518"/>
            </a:xfrm>
            <a:prstGeom prst="wedgeRectCallout">
              <a:avLst>
                <a:gd name="adj1" fmla="val -130243"/>
                <a:gd name="adj2" fmla="val 36556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6FCF6-4092-EA27-C886-A9F479D4D3ED}"/>
                </a:ext>
              </a:extLst>
            </p:cNvPr>
            <p:cNvSpPr txBox="1"/>
            <p:nvPr/>
          </p:nvSpPr>
          <p:spPr>
            <a:xfrm>
              <a:off x="6996735" y="1322442"/>
              <a:ext cx="28190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This value is changing from 9 to 0</a:t>
              </a:r>
            </a:p>
            <a:p>
              <a:r>
                <a:rPr lang="en-US" sz="1400" b="1" dirty="0"/>
                <a:t>Create a variable</a:t>
              </a:r>
            </a:p>
            <a:p>
              <a:r>
                <a:rPr lang="en-US" sz="1400" b="1" dirty="0"/>
                <a:t>to represent this value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47801B-1B57-E04E-60B9-5F78E560CB4D}"/>
              </a:ext>
            </a:extLst>
          </p:cNvPr>
          <p:cNvSpPr txBox="1"/>
          <p:nvPr/>
        </p:nvSpPr>
        <p:spPr>
          <a:xfrm>
            <a:off x="6807495" y="2325295"/>
            <a:ext cx="3569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Give it a name </a:t>
            </a:r>
            <a:r>
              <a:rPr lang="en-US" sz="1400" b="1" dirty="0">
                <a:solidFill>
                  <a:srgbClr val="0070C0"/>
                </a:solidFill>
              </a:rPr>
              <a:t>counter</a:t>
            </a:r>
            <a:r>
              <a:rPr lang="en-US" sz="1400" b="1" dirty="0"/>
              <a:t> and run it in a for loop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02919-D842-C41E-64C4-EF74514D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EA9-C420-4EDB-9CF9-40A74E957512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22F92-4BFE-F1B5-B783-DADB4019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FA1322-740C-4CCE-FBC4-0C4A6D1B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944166-1915-B223-03E1-ECB8526F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79" y="685800"/>
            <a:ext cx="8592315" cy="525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E1F62-F0A2-9592-E093-00919E714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59" y="4207567"/>
            <a:ext cx="3232427" cy="18660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4EB152A5-5941-C488-98BB-775D1B99A344}"/>
              </a:ext>
            </a:extLst>
          </p:cNvPr>
          <p:cNvSpPr txBox="1"/>
          <p:nvPr/>
        </p:nvSpPr>
        <p:spPr>
          <a:xfrm>
            <a:off x="6967792" y="4230030"/>
            <a:ext cx="1162678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(BCM) - PIN 14</a:t>
            </a:r>
            <a:endParaRPr lang="en-US" sz="1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CCBD4EA-DB4F-4FF5-8F99-1F910BA5F955}"/>
              </a:ext>
            </a:extLst>
          </p:cNvPr>
          <p:cNvSpPr txBox="1"/>
          <p:nvPr/>
        </p:nvSpPr>
        <p:spPr>
          <a:xfrm>
            <a:off x="5436287" y="4267418"/>
            <a:ext cx="771525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D26B5D41-AC43-AEB5-A78F-634E5D0D3A4E}"/>
              </a:ext>
            </a:extLst>
          </p:cNvPr>
          <p:cNvSpPr txBox="1"/>
          <p:nvPr/>
        </p:nvSpPr>
        <p:spPr>
          <a:xfrm>
            <a:off x="4807637" y="1278951"/>
            <a:ext cx="628650" cy="3333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LED</a:t>
            </a:r>
            <a:endParaRPr lang="en-US" sz="1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43C79AEF-4795-0C49-E756-A414D62A06B9}"/>
              </a:ext>
            </a:extLst>
          </p:cNvPr>
          <p:cNvSpPr txBox="1"/>
          <p:nvPr/>
        </p:nvSpPr>
        <p:spPr>
          <a:xfrm>
            <a:off x="5211334" y="2209909"/>
            <a:ext cx="1047750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SG" sz="14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ve</a:t>
            </a:r>
            <a:r>
              <a:rPr lang="en-SG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ANODE</a:t>
            </a:r>
            <a:endParaRPr lang="en-US" sz="1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55AAC82F-A392-189B-6981-EC99435F4B5F}"/>
              </a:ext>
            </a:extLst>
          </p:cNvPr>
          <p:cNvSpPr txBox="1"/>
          <p:nvPr/>
        </p:nvSpPr>
        <p:spPr>
          <a:xfrm>
            <a:off x="3979556" y="2254411"/>
            <a:ext cx="1095375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-VE CATHODE</a:t>
            </a:r>
            <a:endParaRPr lang="en-US" sz="1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AAF8BA3F-BA2E-39C5-F262-E089C7235653}"/>
              </a:ext>
            </a:extLst>
          </p:cNvPr>
          <p:cNvSpPr txBox="1"/>
          <p:nvPr/>
        </p:nvSpPr>
        <p:spPr>
          <a:xfrm>
            <a:off x="5542700" y="2521111"/>
            <a:ext cx="1431925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200 OHM RESISTOR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8ABA33-6B29-00B0-F99F-5D7FD25E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495" y="4779963"/>
            <a:ext cx="520138" cy="108671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B52DF0-D0CD-BAFD-DEBC-B74F7B9AC00A}"/>
              </a:ext>
            </a:extLst>
          </p:cNvPr>
          <p:cNvCxnSpPr>
            <a:cxnSpLocks/>
          </p:cNvCxnSpPr>
          <p:nvPr/>
        </p:nvCxnSpPr>
        <p:spPr>
          <a:xfrm>
            <a:off x="7096257" y="5864430"/>
            <a:ext cx="1321996" cy="0"/>
          </a:xfrm>
          <a:prstGeom prst="straightConnector1">
            <a:avLst/>
          </a:prstGeom>
          <a:ln w="825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4B461C1-FAE1-DB06-586D-ACE439E210B8}"/>
              </a:ext>
            </a:extLst>
          </p:cNvPr>
          <p:cNvSpPr txBox="1"/>
          <p:nvPr/>
        </p:nvSpPr>
        <p:spPr>
          <a:xfrm>
            <a:off x="1951884" y="635300"/>
            <a:ext cx="133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0070C0"/>
                </a:solidFill>
              </a:rPr>
              <a:t>EXERCISE #1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150E1-4FB7-6856-1A1A-3296365C9985}"/>
              </a:ext>
            </a:extLst>
          </p:cNvPr>
          <p:cNvSpPr txBox="1"/>
          <p:nvPr/>
        </p:nvSpPr>
        <p:spPr>
          <a:xfrm>
            <a:off x="3288660" y="626787"/>
            <a:ext cx="3470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0070C0"/>
                </a:solidFill>
              </a:rPr>
              <a:t>Wiring a Light Emitting Diode (LED)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B44D5-1591-17F5-2F94-919CED65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B7EB-9B31-4E22-63BE-6FAAEB22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469E2-A868-4E2B-841E-E153D014D172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6D2D-84DE-2883-070A-111F93AF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15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A1341-E495-3BFB-757E-5362BCD9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34299"/>
            <a:ext cx="9858375" cy="5657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3DD093-D60B-744F-0388-03FE84575CB9}"/>
              </a:ext>
            </a:extLst>
          </p:cNvPr>
          <p:cNvSpPr txBox="1"/>
          <p:nvPr/>
        </p:nvSpPr>
        <p:spPr>
          <a:xfrm>
            <a:off x="1250301" y="465851"/>
            <a:ext cx="834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0070C0"/>
                </a:solidFill>
              </a:rPr>
              <a:t>Exercise 5 – Wiring  Pedestrian Crossing with Anti Spam LED and Count Down Display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CD27D-C4FF-3AF7-7396-95B9C771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50F5-720D-480D-B930-E7B894C51ADD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8CD5-09A7-B1B4-35DB-CDFAF1C1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1825C-21C1-29E0-3D13-D5CDA733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64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E47B1-13FF-C55B-8EE4-36A6122358FF}"/>
              </a:ext>
            </a:extLst>
          </p:cNvPr>
          <p:cNvSpPr txBox="1"/>
          <p:nvPr/>
        </p:nvSpPr>
        <p:spPr>
          <a:xfrm>
            <a:off x="1268965" y="746449"/>
            <a:ext cx="813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Putting everything we have learned together into a full fledged pedestrian crossing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CFC19-C20B-5438-F362-C27E761769EB}"/>
              </a:ext>
            </a:extLst>
          </p:cNvPr>
          <p:cNvSpPr txBox="1"/>
          <p:nvPr/>
        </p:nvSpPr>
        <p:spPr>
          <a:xfrm>
            <a:off x="1268964" y="1115781"/>
            <a:ext cx="482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Recap our Algorithm and Code for earlier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C9694-737C-D349-44D5-4480244E8E04}"/>
              </a:ext>
            </a:extLst>
          </p:cNvPr>
          <p:cNvSpPr txBox="1"/>
          <p:nvPr/>
        </p:nvSpPr>
        <p:spPr>
          <a:xfrm>
            <a:off x="1267500" y="2312493"/>
            <a:ext cx="4332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B0F0"/>
                </a:solidFill>
              </a:rPr>
              <a:t>ALGORITHM FOR A PEDESTRIAN CROSSING</a:t>
            </a:r>
          </a:p>
          <a:p>
            <a:endParaRPr lang="en-SG" b="1" dirty="0"/>
          </a:p>
          <a:p>
            <a:r>
              <a:rPr lang="en-SG" dirty="0"/>
              <a:t>STARTS WITH RED ON</a:t>
            </a:r>
          </a:p>
          <a:p>
            <a:r>
              <a:rPr lang="en-SG" b="1" dirty="0">
                <a:solidFill>
                  <a:srgbClr val="FF0000"/>
                </a:solidFill>
              </a:rPr>
              <a:t>WHEN BUTTON IS PRESSED</a:t>
            </a:r>
          </a:p>
          <a:p>
            <a:r>
              <a:rPr lang="en-SG" dirty="0"/>
              <a:t>ACTIVATE Function </a:t>
            </a:r>
            <a:r>
              <a:rPr lang="en-SG" dirty="0" err="1"/>
              <a:t>greenman</a:t>
            </a:r>
            <a:r>
              <a:rPr lang="en-SG" dirty="0"/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90442-D3F5-803F-0088-D4FC316A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319" y="1115781"/>
            <a:ext cx="4124162" cy="51887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E2A93CA-E1AA-412B-75C6-D5B78B4D2E13}"/>
              </a:ext>
            </a:extLst>
          </p:cNvPr>
          <p:cNvGrpSpPr/>
          <p:nvPr/>
        </p:nvGrpSpPr>
        <p:grpSpPr>
          <a:xfrm>
            <a:off x="6671387" y="2360447"/>
            <a:ext cx="4257785" cy="2288252"/>
            <a:chOff x="6671387" y="2545005"/>
            <a:chExt cx="4257785" cy="2288252"/>
          </a:xfrm>
        </p:grpSpPr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C3687E4A-97AA-92E9-4C0E-A9E78E79E607}"/>
                </a:ext>
              </a:extLst>
            </p:cNvPr>
            <p:cNvSpPr/>
            <p:nvPr/>
          </p:nvSpPr>
          <p:spPr>
            <a:xfrm>
              <a:off x="9223317" y="2545005"/>
              <a:ext cx="1705855" cy="1172485"/>
            </a:xfrm>
            <a:prstGeom prst="wedgeEllipseCallout">
              <a:avLst>
                <a:gd name="adj1" fmla="val -37242"/>
                <a:gd name="adj2" fmla="val 9751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Now we want to add the Countdown here as well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446C76-17F8-86F7-AB22-6A9DE71EC0DB}"/>
                </a:ext>
              </a:extLst>
            </p:cNvPr>
            <p:cNvSpPr/>
            <p:nvPr/>
          </p:nvSpPr>
          <p:spPr>
            <a:xfrm>
              <a:off x="6671387" y="4310743"/>
              <a:ext cx="3377681" cy="52251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0B9DE-4DD9-4BAC-5C43-10EC2ABA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B521-4968-440F-8344-2B8B0C524767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8FF5-C1F9-8B6F-7167-D485540D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7AED35-D55F-CE8B-93FF-115D931E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2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E99CE-D4BA-EBF4-5EA4-838396885668}"/>
              </a:ext>
            </a:extLst>
          </p:cNvPr>
          <p:cNvSpPr txBox="1"/>
          <p:nvPr/>
        </p:nvSpPr>
        <p:spPr>
          <a:xfrm>
            <a:off x="604917" y="430321"/>
            <a:ext cx="371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Injecting codes for countdown 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28602-22B7-D56E-834C-490B1E26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1289"/>
            <a:ext cx="4930793" cy="60046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E7039C-2B83-2B8E-10CB-FD95FF52EFBC}"/>
              </a:ext>
            </a:extLst>
          </p:cNvPr>
          <p:cNvSpPr/>
          <p:nvPr/>
        </p:nvSpPr>
        <p:spPr>
          <a:xfrm flipV="1">
            <a:off x="6839797" y="3780781"/>
            <a:ext cx="4634201" cy="884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9C66DF-EAC8-A8EB-3D27-F77E0FC3D55C}"/>
              </a:ext>
            </a:extLst>
          </p:cNvPr>
          <p:cNvSpPr/>
          <p:nvPr/>
        </p:nvSpPr>
        <p:spPr>
          <a:xfrm>
            <a:off x="5724812" y="39427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79CF31-B640-7567-8BE8-DC30B693216C}"/>
              </a:ext>
            </a:extLst>
          </p:cNvPr>
          <p:cNvGrpSpPr/>
          <p:nvPr/>
        </p:nvGrpSpPr>
        <p:grpSpPr>
          <a:xfrm>
            <a:off x="665668" y="947836"/>
            <a:ext cx="4948249" cy="5464553"/>
            <a:chOff x="665668" y="1065282"/>
            <a:chExt cx="4948249" cy="54645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3B5899-97D0-7766-966E-73EB1571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668" y="1065282"/>
              <a:ext cx="4343406" cy="546455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6197D8-F6AF-1D31-4CA2-0DA711C8EAD5}"/>
                </a:ext>
              </a:extLst>
            </p:cNvPr>
            <p:cNvGrpSpPr/>
            <p:nvPr/>
          </p:nvGrpSpPr>
          <p:grpSpPr>
            <a:xfrm>
              <a:off x="1356132" y="2494506"/>
              <a:ext cx="4257785" cy="2288252"/>
              <a:chOff x="6671387" y="2545005"/>
              <a:chExt cx="4257785" cy="2288252"/>
            </a:xfrm>
          </p:grpSpPr>
          <p:sp>
            <p:nvSpPr>
              <p:cNvPr id="13" name="Speech Bubble: Oval 12">
                <a:extLst>
                  <a:ext uri="{FF2B5EF4-FFF2-40B4-BE49-F238E27FC236}">
                    <a16:creationId xmlns:a16="http://schemas.microsoft.com/office/drawing/2014/main" id="{5B5C5524-F02A-C3B7-8422-9B9EF64AC64E}"/>
                  </a:ext>
                </a:extLst>
              </p:cNvPr>
              <p:cNvSpPr/>
              <p:nvPr/>
            </p:nvSpPr>
            <p:spPr>
              <a:xfrm>
                <a:off x="9223317" y="2545005"/>
                <a:ext cx="1705855" cy="1172485"/>
              </a:xfrm>
              <a:prstGeom prst="wedgeEllipseCallout">
                <a:avLst>
                  <a:gd name="adj1" fmla="val -37242"/>
                  <a:gd name="adj2" fmla="val 9751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Now we want to add the Countdown here as well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D4A832-DB82-69E2-0686-D70E0277D530}"/>
                  </a:ext>
                </a:extLst>
              </p:cNvPr>
              <p:cNvSpPr/>
              <p:nvPr/>
            </p:nvSpPr>
            <p:spPr>
              <a:xfrm>
                <a:off x="6671387" y="4310743"/>
                <a:ext cx="3377681" cy="522514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4CB35-BC85-AD24-D145-EFD8D3B7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E37CE-5750-4BC3-B600-70BF709BD301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AA245-73ED-48A2-58DD-7139B062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8A882-7AED-255E-EA0B-5825393B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A1341-E495-3BFB-757E-5362BCD9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34299"/>
            <a:ext cx="9858375" cy="5657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3DD093-D60B-744F-0388-03FE84575CB9}"/>
              </a:ext>
            </a:extLst>
          </p:cNvPr>
          <p:cNvSpPr txBox="1"/>
          <p:nvPr/>
        </p:nvSpPr>
        <p:spPr>
          <a:xfrm>
            <a:off x="1250301" y="465851"/>
            <a:ext cx="834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0070C0"/>
                </a:solidFill>
              </a:rPr>
              <a:t>Exercise 5 – Wiring  Pedestrian Crossing with Anti Spam LED and Count Down Display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DC358-6025-7B29-E197-41FFACF4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DA36-065F-49C7-8ADA-8293B7FC8660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4B1E-5D5E-EE91-79A1-A60E99E4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D1576E-42D8-EECE-B5C5-50B3F950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73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09E436-A247-AADA-6D48-350F8475DB17}"/>
              </a:ext>
            </a:extLst>
          </p:cNvPr>
          <p:cNvSpPr txBox="1"/>
          <p:nvPr/>
        </p:nvSpPr>
        <p:spPr>
          <a:xfrm>
            <a:off x="663845" y="1138907"/>
            <a:ext cx="409650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#Library</a:t>
            </a:r>
          </a:p>
          <a:p>
            <a:r>
              <a:rPr lang="en-US" dirty="0"/>
              <a:t>from </a:t>
            </a:r>
            <a:r>
              <a:rPr lang="en-US" dirty="0" err="1"/>
              <a:t>gpiozero</a:t>
            </a:r>
            <a:r>
              <a:rPr lang="en-US" dirty="0"/>
              <a:t> import  LED, Buzzer, Button</a:t>
            </a:r>
          </a:p>
          <a:p>
            <a:r>
              <a:rPr lang="en-US" dirty="0"/>
              <a:t>from time import sleep</a:t>
            </a:r>
          </a:p>
          <a:p>
            <a:r>
              <a:rPr lang="en-US" dirty="0"/>
              <a:t>from signal import pause</a:t>
            </a:r>
          </a:p>
          <a:p>
            <a:r>
              <a:rPr lang="en-US" dirty="0"/>
              <a:t>import tm1637</a:t>
            </a:r>
          </a:p>
          <a:p>
            <a:r>
              <a:rPr lang="en-US" dirty="0"/>
              <a:t>#Component Setup</a:t>
            </a:r>
          </a:p>
          <a:p>
            <a:r>
              <a:rPr lang="en-US" dirty="0" err="1"/>
              <a:t>green_led</a:t>
            </a:r>
            <a:r>
              <a:rPr lang="en-US" dirty="0"/>
              <a:t> = LED(18)</a:t>
            </a:r>
          </a:p>
          <a:p>
            <a:r>
              <a:rPr lang="en-US" dirty="0" err="1"/>
              <a:t>red_led</a:t>
            </a:r>
            <a:r>
              <a:rPr lang="en-US" dirty="0"/>
              <a:t>=LED(14)</a:t>
            </a:r>
          </a:p>
          <a:p>
            <a:r>
              <a:rPr lang="en-US" dirty="0" err="1"/>
              <a:t>anti_spam_led</a:t>
            </a:r>
            <a:r>
              <a:rPr lang="en-US" dirty="0"/>
              <a:t> = LED(7)</a:t>
            </a:r>
          </a:p>
          <a:p>
            <a:r>
              <a:rPr lang="en-US" dirty="0"/>
              <a:t>buzz=Buzzer(25)</a:t>
            </a:r>
          </a:p>
          <a:p>
            <a:r>
              <a:rPr lang="en-US" dirty="0"/>
              <a:t>button=Button(24)</a:t>
            </a:r>
          </a:p>
          <a:p>
            <a:r>
              <a:rPr lang="en-US" dirty="0"/>
              <a:t>display=tm1637.TM1637(20,16)</a:t>
            </a:r>
          </a:p>
          <a:p>
            <a:r>
              <a:rPr lang="en-US" dirty="0"/>
              <a:t>#Function</a:t>
            </a:r>
          </a:p>
          <a:p>
            <a:r>
              <a:rPr lang="en-US" dirty="0"/>
              <a:t>def activate():</a:t>
            </a:r>
          </a:p>
          <a:p>
            <a:r>
              <a:rPr lang="en-US" dirty="0"/>
              <a:t>    if </a:t>
            </a:r>
            <a:r>
              <a:rPr lang="en-US" dirty="0" err="1"/>
              <a:t>anti_spam_led.is_lit</a:t>
            </a:r>
            <a:r>
              <a:rPr lang="en-US" dirty="0"/>
              <a:t>==True:</a:t>
            </a:r>
          </a:p>
          <a:p>
            <a:r>
              <a:rPr lang="en-US" dirty="0"/>
              <a:t>        pass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</a:t>
            </a:r>
            <a:r>
              <a:rPr lang="en-US" dirty="0" err="1"/>
              <a:t>anti_spam_led.on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  <a:r>
              <a:rPr lang="en-US" dirty="0" err="1"/>
              <a:t>greenman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5D8A-16EC-BF1C-F0E3-83993CF12766}"/>
              </a:ext>
            </a:extLst>
          </p:cNvPr>
          <p:cNvSpPr txBox="1"/>
          <p:nvPr/>
        </p:nvSpPr>
        <p:spPr>
          <a:xfrm>
            <a:off x="5971592" y="307910"/>
            <a:ext cx="4320542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def </a:t>
            </a:r>
            <a:r>
              <a:rPr lang="en-US" sz="1600" dirty="0" err="1"/>
              <a:t>greenman</a:t>
            </a:r>
            <a:r>
              <a:rPr lang="en-US" sz="1600" dirty="0"/>
              <a:t>():</a:t>
            </a:r>
          </a:p>
          <a:p>
            <a:r>
              <a:rPr lang="en-US" sz="1600" dirty="0"/>
              <a:t>    print('Button was pressed')</a:t>
            </a:r>
          </a:p>
          <a:p>
            <a:r>
              <a:rPr lang="en-US" sz="1600" dirty="0"/>
              <a:t>    sleep(10)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red_led.off</a:t>
            </a:r>
            <a:r>
              <a:rPr lang="en-US" sz="1600" dirty="0"/>
              <a:t>()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green_led.on</a:t>
            </a:r>
            <a:r>
              <a:rPr lang="en-US" sz="1600" dirty="0"/>
              <a:t>()</a:t>
            </a:r>
          </a:p>
          <a:p>
            <a:r>
              <a:rPr lang="en-US" sz="1600" dirty="0"/>
              <a:t>    sleep(10)</a:t>
            </a:r>
          </a:p>
          <a:p>
            <a:r>
              <a:rPr lang="en-US" sz="1600" dirty="0"/>
              <a:t>    for counter in range(5,-1,-1):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green_led.blink</a:t>
            </a:r>
            <a:r>
              <a:rPr lang="en-US" sz="1600" dirty="0"/>
              <a:t>(</a:t>
            </a:r>
            <a:r>
              <a:rPr lang="en-US" sz="1600" dirty="0" err="1"/>
              <a:t>on_time</a:t>
            </a:r>
            <a:r>
              <a:rPr lang="en-US" sz="1600" dirty="0"/>
              <a:t>=.5,off_time=.5,n=1)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buzz.blink</a:t>
            </a:r>
            <a:r>
              <a:rPr lang="en-US" sz="1600" dirty="0"/>
              <a:t>(</a:t>
            </a:r>
            <a:r>
              <a:rPr lang="en-US" sz="1600" dirty="0" err="1"/>
              <a:t>on_time</a:t>
            </a:r>
            <a:r>
              <a:rPr lang="en-US" sz="1600" dirty="0"/>
              <a:t>=.5, </a:t>
            </a:r>
            <a:r>
              <a:rPr lang="en-US" sz="1600" dirty="0" err="1"/>
              <a:t>off_time</a:t>
            </a:r>
            <a:r>
              <a:rPr lang="en-US" sz="1600" dirty="0"/>
              <a:t>=.5, n=1)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display.set_values</a:t>
            </a:r>
            <a:r>
              <a:rPr lang="en-US" sz="1600" dirty="0"/>
              <a:t>([' ',' ',' ',counter])</a:t>
            </a:r>
          </a:p>
          <a:p>
            <a:r>
              <a:rPr lang="en-US" sz="1600" dirty="0"/>
              <a:t>        sleep(1)   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green_led.off</a:t>
            </a:r>
            <a:r>
              <a:rPr lang="en-US" sz="1600" dirty="0"/>
              <a:t>()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red_led.on</a:t>
            </a:r>
            <a:r>
              <a:rPr lang="en-US" sz="1600" dirty="0"/>
              <a:t>()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display.clear</a:t>
            </a:r>
            <a:r>
              <a:rPr lang="en-US" sz="1600" dirty="0"/>
              <a:t>()</a:t>
            </a:r>
          </a:p>
          <a:p>
            <a:r>
              <a:rPr lang="en-US" sz="1600" dirty="0"/>
              <a:t>    print('waiting for Button to be Pressed’)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anti_spam_led.off</a:t>
            </a:r>
            <a:r>
              <a:rPr lang="en-US" sz="1600" dirty="0"/>
              <a:t>()</a:t>
            </a:r>
          </a:p>
          <a:p>
            <a:r>
              <a:rPr lang="en-US" sz="1600" dirty="0"/>
              <a:t>#Algorithm</a:t>
            </a:r>
          </a:p>
          <a:p>
            <a:r>
              <a:rPr lang="en-US" sz="1600" dirty="0" err="1"/>
              <a:t>red_led.on</a:t>
            </a:r>
            <a:r>
              <a:rPr lang="en-US" sz="1600" dirty="0"/>
              <a:t>()</a:t>
            </a:r>
          </a:p>
          <a:p>
            <a:r>
              <a:rPr lang="en-US" sz="1600" dirty="0" err="1"/>
              <a:t>anti_spam_led.off</a:t>
            </a:r>
            <a:r>
              <a:rPr lang="en-US" sz="1600" dirty="0"/>
              <a:t>()</a:t>
            </a:r>
          </a:p>
          <a:p>
            <a:r>
              <a:rPr lang="en-US" sz="1600" dirty="0" err="1"/>
              <a:t>display.clear</a:t>
            </a:r>
            <a:r>
              <a:rPr lang="en-US" sz="1600" dirty="0"/>
              <a:t>()</a:t>
            </a:r>
          </a:p>
          <a:p>
            <a:r>
              <a:rPr lang="en-US" sz="1600" dirty="0"/>
              <a:t>print('waiting for Button to be Pressed')</a:t>
            </a:r>
          </a:p>
          <a:p>
            <a:r>
              <a:rPr lang="en-US" sz="1600" dirty="0" err="1"/>
              <a:t>button.when_pressed</a:t>
            </a:r>
            <a:r>
              <a:rPr lang="en-US" sz="1600" dirty="0"/>
              <a:t>=activate</a:t>
            </a:r>
          </a:p>
          <a:p>
            <a:r>
              <a:rPr lang="en-US" sz="1600" dirty="0"/>
              <a:t>pause()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55FAA6-EF40-389A-40A2-4D9E766D494D}"/>
              </a:ext>
            </a:extLst>
          </p:cNvPr>
          <p:cNvSpPr/>
          <p:nvPr/>
        </p:nvSpPr>
        <p:spPr>
          <a:xfrm>
            <a:off x="663845" y="4749282"/>
            <a:ext cx="3217690" cy="16766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8A44A4-EB8B-67A7-EDF2-F8E4B8D77733}"/>
              </a:ext>
            </a:extLst>
          </p:cNvPr>
          <p:cNvSpPr/>
          <p:nvPr/>
        </p:nvSpPr>
        <p:spPr>
          <a:xfrm>
            <a:off x="5971592" y="5718878"/>
            <a:ext cx="4310743" cy="26450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654AC2-B085-551F-E80A-9EF7EF11993B}"/>
              </a:ext>
            </a:extLst>
          </p:cNvPr>
          <p:cNvSpPr/>
          <p:nvPr/>
        </p:nvSpPr>
        <p:spPr>
          <a:xfrm>
            <a:off x="663845" y="3407312"/>
            <a:ext cx="4310743" cy="26450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7D2E8A-2166-EC01-A7D4-160AD605C6A2}"/>
              </a:ext>
            </a:extLst>
          </p:cNvPr>
          <p:cNvSpPr txBox="1"/>
          <p:nvPr/>
        </p:nvSpPr>
        <p:spPr>
          <a:xfrm>
            <a:off x="663845" y="526979"/>
            <a:ext cx="383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Adding Check for Anti Spamming Exercise3m.py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5A578C-576D-1C44-CCD6-9AC8A391E310}"/>
              </a:ext>
            </a:extLst>
          </p:cNvPr>
          <p:cNvSpPr/>
          <p:nvPr/>
        </p:nvSpPr>
        <p:spPr>
          <a:xfrm>
            <a:off x="5971592" y="4786118"/>
            <a:ext cx="4310743" cy="26450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BC4613A-9025-B106-24C6-8A66E20D8192}"/>
              </a:ext>
            </a:extLst>
          </p:cNvPr>
          <p:cNvSpPr/>
          <p:nvPr/>
        </p:nvSpPr>
        <p:spPr>
          <a:xfrm rot="13830245">
            <a:off x="2824347" y="5283264"/>
            <a:ext cx="63454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16F69-D4CE-6FA6-52B0-54ACFEC2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EA8A-30DF-4662-A7A8-1691686C85DC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71E5-8DB6-29C2-EBBA-E05D952E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6D4AE-3EA0-D614-7A58-0F48A8B0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7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66BF33-45BA-BC83-0E23-A6226F27833A}"/>
              </a:ext>
            </a:extLst>
          </p:cNvPr>
          <p:cNvGrpSpPr/>
          <p:nvPr/>
        </p:nvGrpSpPr>
        <p:grpSpPr>
          <a:xfrm>
            <a:off x="1160544" y="629095"/>
            <a:ext cx="9870911" cy="5373928"/>
            <a:chOff x="1378112" y="645872"/>
            <a:chExt cx="9870911" cy="53739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80FEF2-6BF5-2BDA-39AF-97A437E66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086" y="830538"/>
              <a:ext cx="9786937" cy="5189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8949A8-EEF9-178E-3410-0D3FDA97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862" y="4669632"/>
              <a:ext cx="1956512" cy="1346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DE0771-6B7C-C7B6-3F49-34F28065C7B6}"/>
                </a:ext>
              </a:extLst>
            </p:cNvPr>
            <p:cNvSpPr txBox="1"/>
            <p:nvPr/>
          </p:nvSpPr>
          <p:spPr>
            <a:xfrm>
              <a:off x="1378112" y="645872"/>
              <a:ext cx="1336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0070C0"/>
                  </a:solidFill>
                </a:rPr>
                <a:t>EXERCISE #2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72851-C6BD-9A0D-B3AD-0C913D85B041}"/>
                </a:ext>
              </a:extLst>
            </p:cNvPr>
            <p:cNvSpPr txBox="1"/>
            <p:nvPr/>
          </p:nvSpPr>
          <p:spPr>
            <a:xfrm>
              <a:off x="2583810" y="645872"/>
              <a:ext cx="2424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0070C0"/>
                  </a:solidFill>
                </a:rPr>
                <a:t>Wiring for a Traffic Light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4FE4CCD0-7DBA-D52C-133F-642D4CA72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5112" y="4669632"/>
              <a:ext cx="771525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400" b="1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13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1827FACB-210D-048C-5091-4C070CF7B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0637" y="4674395"/>
              <a:ext cx="771525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400" b="1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19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F949903D-7811-4353-9909-7ED25F9DB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6075" y="4674395"/>
              <a:ext cx="771525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400" b="1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26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9ABBC957-1505-31A5-AD5B-453DA7052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374" y="4774418"/>
              <a:ext cx="879562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400" b="1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GROUND</a:t>
              </a:r>
              <a:endParaRPr lang="en-US" sz="1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F17D0-0B18-E1D8-47FB-DCA8A51C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3AC7-A682-4052-855B-D8D09AAA54C2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BFF4BF-8DAD-B09E-47A3-E6FBA8B0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298D-751D-EDE6-FC9D-6FB70572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86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DDAC1C2-5FA8-BF5E-146D-1A560BE5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12" y="299980"/>
            <a:ext cx="10363244" cy="620148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08151-7D68-1781-1CF0-FCE23BDE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F927-963B-4978-8D42-DC2129D3A1C3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233D8-FC61-3A54-068F-2D0F9B38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836C2-DAF1-7309-7251-1CE52AA4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9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8A821-53A1-F433-8BF3-3F2F4E3DBAB5}"/>
              </a:ext>
            </a:extLst>
          </p:cNvPr>
          <p:cNvSpPr txBox="1"/>
          <p:nvPr/>
        </p:nvSpPr>
        <p:spPr>
          <a:xfrm>
            <a:off x="1037111" y="867387"/>
            <a:ext cx="2197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Pedestrian Crossing and Traffic Light System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A956E-7A65-83CA-AF9E-AB08DCFF5860}"/>
              </a:ext>
            </a:extLst>
          </p:cNvPr>
          <p:cNvSpPr txBox="1"/>
          <p:nvPr/>
        </p:nvSpPr>
        <p:spPr>
          <a:xfrm>
            <a:off x="1037110" y="2049664"/>
            <a:ext cx="2197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Co-ordinating the two systems is important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9D2BE-BE78-339C-A77D-FB292B134DF0}"/>
              </a:ext>
            </a:extLst>
          </p:cNvPr>
          <p:cNvGrpSpPr/>
          <p:nvPr/>
        </p:nvGrpSpPr>
        <p:grpSpPr>
          <a:xfrm>
            <a:off x="1079166" y="3231941"/>
            <a:ext cx="1952232" cy="2072741"/>
            <a:chOff x="1829076" y="3337648"/>
            <a:chExt cx="1952232" cy="20727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DBD98C-F75D-13A5-3655-7756E119E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9076" y="3337648"/>
              <a:ext cx="1015286" cy="2072741"/>
            </a:xfrm>
            <a:prstGeom prst="rect">
              <a:avLst/>
            </a:prstGeom>
          </p:spPr>
        </p:pic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501BBD58-4C08-2F90-C10C-3BA28671E06F}"/>
                </a:ext>
              </a:extLst>
            </p:cNvPr>
            <p:cNvSpPr/>
            <p:nvPr/>
          </p:nvSpPr>
          <p:spPr>
            <a:xfrm>
              <a:off x="2866908" y="3337648"/>
              <a:ext cx="914400" cy="612648"/>
            </a:xfrm>
            <a:prstGeom prst="wedgeEllipseCallout">
              <a:avLst>
                <a:gd name="adj1" fmla="val -71853"/>
                <a:gd name="adj2" fmla="val 7316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F12E29-A60B-94E6-F27A-88A77F8F88F1}"/>
                </a:ext>
              </a:extLst>
            </p:cNvPr>
            <p:cNvSpPr txBox="1"/>
            <p:nvPr/>
          </p:nvSpPr>
          <p:spPr>
            <a:xfrm>
              <a:off x="2981131" y="3429000"/>
              <a:ext cx="7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How?</a:t>
              </a:r>
              <a:endParaRPr lang="en-US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9882E4-0610-28B3-7305-98CC034C6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7F93-9E76-4389-A0E0-C486022EA53E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BDBB0D-BF24-67A1-E6CF-56E35D5C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105ED6C-48E6-C6D5-7AE2-86FB021B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27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C18FC2-9D20-C39B-804B-EEEB62EA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43357"/>
            <a:ext cx="5265490" cy="4354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604FF7-F30B-D28C-64A7-0669B14D4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152" y="343357"/>
            <a:ext cx="6419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0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9A8127-D24D-317C-18DE-4BC973632006}"/>
              </a:ext>
            </a:extLst>
          </p:cNvPr>
          <p:cNvSpPr txBox="1"/>
          <p:nvPr/>
        </p:nvSpPr>
        <p:spPr>
          <a:xfrm>
            <a:off x="1567543" y="437765"/>
            <a:ext cx="358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Suggestion for how this can be done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A03F9-884D-8055-E567-54603A051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51" y="1143773"/>
            <a:ext cx="4332812" cy="5276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81E86-B03E-C94E-0522-AAEB5FF0C5E0}"/>
              </a:ext>
            </a:extLst>
          </p:cNvPr>
          <p:cNvSpPr txBox="1"/>
          <p:nvPr/>
        </p:nvSpPr>
        <p:spPr>
          <a:xfrm>
            <a:off x="1581311" y="774441"/>
            <a:ext cx="358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We take the code from Exercise3l.py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1188A-105D-44C3-A2AA-D94CDBC5B014}"/>
              </a:ext>
            </a:extLst>
          </p:cNvPr>
          <p:cNvGrpSpPr/>
          <p:nvPr/>
        </p:nvGrpSpPr>
        <p:grpSpPr>
          <a:xfrm>
            <a:off x="3427741" y="1054007"/>
            <a:ext cx="5848916" cy="958936"/>
            <a:chOff x="3427741" y="1054007"/>
            <a:chExt cx="5848916" cy="95893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9F062-59A5-1A22-013D-5C9FB2AEA391}"/>
                </a:ext>
              </a:extLst>
            </p:cNvPr>
            <p:cNvSpPr/>
            <p:nvPr/>
          </p:nvSpPr>
          <p:spPr>
            <a:xfrm>
              <a:off x="6533457" y="1054007"/>
              <a:ext cx="2743200" cy="91440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EB137D-2C7F-F6DF-4D4C-2F7D7F7BFD18}"/>
                </a:ext>
              </a:extLst>
            </p:cNvPr>
            <p:cNvGrpSpPr/>
            <p:nvPr/>
          </p:nvGrpSpPr>
          <p:grpSpPr>
            <a:xfrm>
              <a:off x="3427741" y="1111473"/>
              <a:ext cx="5640059" cy="901470"/>
              <a:chOff x="3427741" y="1111473"/>
              <a:chExt cx="5640059" cy="90147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7F75E34-F2D3-01A7-8F30-1FAB4B67F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0852" y="1111473"/>
                <a:ext cx="2456948" cy="842379"/>
              </a:xfrm>
              <a:prstGeom prst="rect">
                <a:avLst/>
              </a:prstGeom>
            </p:spPr>
          </p:pic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6892BBFA-9979-FA1D-587F-A2D4512425C6}"/>
                  </a:ext>
                </a:extLst>
              </p:cNvPr>
              <p:cNvSpPr/>
              <p:nvPr/>
            </p:nvSpPr>
            <p:spPr>
              <a:xfrm rot="9663857">
                <a:off x="3427741" y="1528311"/>
                <a:ext cx="2962192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332F20-BA7D-2573-B4FE-149AA076633D}"/>
              </a:ext>
            </a:extLst>
          </p:cNvPr>
          <p:cNvSpPr/>
          <p:nvPr/>
        </p:nvSpPr>
        <p:spPr>
          <a:xfrm>
            <a:off x="2286778" y="3469584"/>
            <a:ext cx="3848625" cy="20621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BC314C-4489-A9B8-E44A-93DDB90B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7A12-2F8E-41B6-A6DC-6906D2E69CB3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9BE806-4D4C-EEA3-8C49-E1FE3957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C209F70-6A7E-2283-FC98-F0F7E780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28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4652E3-C682-4E0E-3734-FEB52182F487}"/>
              </a:ext>
            </a:extLst>
          </p:cNvPr>
          <p:cNvSpPr txBox="1"/>
          <p:nvPr/>
        </p:nvSpPr>
        <p:spPr>
          <a:xfrm>
            <a:off x="5545034" y="1894685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A6461F-D0DD-CA54-AA43-9E57BCCEC65D}"/>
              </a:ext>
            </a:extLst>
          </p:cNvPr>
          <p:cNvSpPr txBox="1"/>
          <p:nvPr/>
        </p:nvSpPr>
        <p:spPr>
          <a:xfrm>
            <a:off x="5323929" y="3116580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  <a:endParaRPr lang="en-SG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1530F7-C0A4-2EE3-CE18-781D3DE4C09D}"/>
              </a:ext>
            </a:extLst>
          </p:cNvPr>
          <p:cNvGrpSpPr/>
          <p:nvPr/>
        </p:nvGrpSpPr>
        <p:grpSpPr>
          <a:xfrm>
            <a:off x="6084146" y="1968406"/>
            <a:ext cx="5269654" cy="4387944"/>
            <a:chOff x="6084146" y="1968406"/>
            <a:chExt cx="5269654" cy="438794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C89097B-5BDF-66D1-3F69-4649B6D3C100}"/>
                </a:ext>
              </a:extLst>
            </p:cNvPr>
            <p:cNvSpPr/>
            <p:nvPr/>
          </p:nvSpPr>
          <p:spPr>
            <a:xfrm>
              <a:off x="6084146" y="3866238"/>
              <a:ext cx="1452776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6EC1D0-BAD2-AE95-8DFF-B6834760055D}"/>
                </a:ext>
              </a:extLst>
            </p:cNvPr>
            <p:cNvSpPr/>
            <p:nvPr/>
          </p:nvSpPr>
          <p:spPr>
            <a:xfrm>
              <a:off x="7224285" y="1968406"/>
              <a:ext cx="4129515" cy="438794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BB0FC4-8A91-5C13-0038-F4CA02600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708" y="2025873"/>
              <a:ext cx="3447884" cy="4196340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701A90D-0378-3D1F-003C-20BEDAC93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3" y="1060798"/>
            <a:ext cx="6419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C011A7E-39D1-989F-53AC-759D02BC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37" y="613925"/>
            <a:ext cx="8191500" cy="54959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CEA304-9C62-7F74-5988-8C0FC6BBD160}"/>
              </a:ext>
            </a:extLst>
          </p:cNvPr>
          <p:cNvSpPr txBox="1"/>
          <p:nvPr/>
        </p:nvSpPr>
        <p:spPr>
          <a:xfrm>
            <a:off x="5981350" y="613925"/>
            <a:ext cx="275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Exercise 4  Using Motion Sensor as a Burglar Alarm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40A34-63E0-0025-083D-B1E86CCB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A03E-6727-43F2-BABF-E7DB49B8C679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5A58C-11D9-0A88-93D4-C97B40C4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BFF11-ADEA-0192-6A38-6BE89BD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6B0CD-47CE-D7C1-BDF5-C07ADFE6073A}"/>
              </a:ext>
            </a:extLst>
          </p:cNvPr>
          <p:cNvSpPr/>
          <p:nvPr/>
        </p:nvSpPr>
        <p:spPr>
          <a:xfrm>
            <a:off x="4357396" y="2845838"/>
            <a:ext cx="606490" cy="3359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165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3E1B7-D3CF-085C-1580-07BE7F05E232}"/>
              </a:ext>
            </a:extLst>
          </p:cNvPr>
          <p:cNvSpPr txBox="1"/>
          <p:nvPr/>
        </p:nvSpPr>
        <p:spPr>
          <a:xfrm>
            <a:off x="1233182" y="612396"/>
            <a:ext cx="439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TESTING OUR CIRCUIT USING THONNY SHELL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F7243-B825-CFEC-1CDD-DFAC9026402F}"/>
              </a:ext>
            </a:extLst>
          </p:cNvPr>
          <p:cNvSpPr txBox="1"/>
          <p:nvPr/>
        </p:nvSpPr>
        <p:spPr>
          <a:xfrm>
            <a:off x="1324947" y="1455576"/>
            <a:ext cx="6736702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from </a:t>
            </a:r>
            <a:r>
              <a:rPr lang="en-SG" dirty="0" err="1"/>
              <a:t>gpiozero</a:t>
            </a:r>
            <a:r>
              <a:rPr lang="en-SG" dirty="0"/>
              <a:t> import LED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red_led</a:t>
            </a:r>
            <a:r>
              <a:rPr lang="en-SG" dirty="0"/>
              <a:t> = LED(14)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red_led.on</a:t>
            </a:r>
            <a:r>
              <a:rPr lang="en-SG" dirty="0"/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00718-3F48-5EF9-0757-7482CA1F455E}"/>
              </a:ext>
            </a:extLst>
          </p:cNvPr>
          <p:cNvSpPr txBox="1"/>
          <p:nvPr/>
        </p:nvSpPr>
        <p:spPr>
          <a:xfrm>
            <a:off x="1233182" y="1166394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1a. Turning our Red LED on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3F8A18-CADC-284F-F0BD-AABA47628A4B}"/>
              </a:ext>
            </a:extLst>
          </p:cNvPr>
          <p:cNvGrpSpPr/>
          <p:nvPr/>
        </p:nvGrpSpPr>
        <p:grpSpPr>
          <a:xfrm>
            <a:off x="1233182" y="2746751"/>
            <a:ext cx="6828465" cy="924817"/>
            <a:chOff x="1233182" y="2746751"/>
            <a:chExt cx="6828465" cy="924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926C4-CB44-E300-2DA4-CF6BBC270CD0}"/>
                </a:ext>
              </a:extLst>
            </p:cNvPr>
            <p:cNvSpPr txBox="1"/>
            <p:nvPr/>
          </p:nvSpPr>
          <p:spPr>
            <a:xfrm>
              <a:off x="1324945" y="3025237"/>
              <a:ext cx="6736702" cy="646331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&gt;&gt;&gt; </a:t>
              </a:r>
              <a:r>
                <a:rPr lang="en-SG" dirty="0" err="1"/>
                <a:t>red_led.off</a:t>
              </a:r>
              <a:r>
                <a:rPr lang="en-SG" dirty="0"/>
                <a:t>()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2DCEEF-7B2A-761F-456B-5EED97C4C8A4}"/>
                </a:ext>
              </a:extLst>
            </p:cNvPr>
            <p:cNvSpPr txBox="1"/>
            <p:nvPr/>
          </p:nvSpPr>
          <p:spPr>
            <a:xfrm>
              <a:off x="1233182" y="2746751"/>
              <a:ext cx="2705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1"/>
                  </a:solidFill>
                </a:rPr>
                <a:t>Ex 1b. Turning it off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99775F-E9C0-DBA7-1BE6-9F5CA05FA278}"/>
              </a:ext>
            </a:extLst>
          </p:cNvPr>
          <p:cNvGrpSpPr/>
          <p:nvPr/>
        </p:nvGrpSpPr>
        <p:grpSpPr>
          <a:xfrm>
            <a:off x="1233182" y="3854989"/>
            <a:ext cx="6828465" cy="926062"/>
            <a:chOff x="1233182" y="3854989"/>
            <a:chExt cx="6828465" cy="9260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E39B8D-260B-8B3A-8F53-ED64C0CC9DDC}"/>
                </a:ext>
              </a:extLst>
            </p:cNvPr>
            <p:cNvSpPr txBox="1"/>
            <p:nvPr/>
          </p:nvSpPr>
          <p:spPr>
            <a:xfrm>
              <a:off x="1324945" y="4134720"/>
              <a:ext cx="6736702" cy="646331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&gt;&gt;&gt; </a:t>
              </a:r>
              <a:r>
                <a:rPr lang="en-SG" dirty="0" err="1"/>
                <a:t>red_led.blink</a:t>
              </a:r>
              <a:r>
                <a:rPr lang="en-SG" dirty="0"/>
                <a:t>()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697256-F0B1-6A46-0C87-80A04E06337F}"/>
                </a:ext>
              </a:extLst>
            </p:cNvPr>
            <p:cNvSpPr txBox="1"/>
            <p:nvPr/>
          </p:nvSpPr>
          <p:spPr>
            <a:xfrm>
              <a:off x="1233182" y="3854989"/>
              <a:ext cx="4152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1"/>
                  </a:solidFill>
                </a:rPr>
                <a:t>Ex 1c. Make it blink (1 sec on 1 sec off)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08BBDDA-6D67-4D0F-0CF2-5F358FBBF817}"/>
              </a:ext>
            </a:extLst>
          </p:cNvPr>
          <p:cNvGrpSpPr/>
          <p:nvPr/>
        </p:nvGrpSpPr>
        <p:grpSpPr>
          <a:xfrm>
            <a:off x="1278289" y="4965717"/>
            <a:ext cx="6822224" cy="950834"/>
            <a:chOff x="1278289" y="4965717"/>
            <a:chExt cx="6822224" cy="9508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F486F5-8E94-4808-5631-2877DFC8D508}"/>
                </a:ext>
              </a:extLst>
            </p:cNvPr>
            <p:cNvSpPr txBox="1"/>
            <p:nvPr/>
          </p:nvSpPr>
          <p:spPr>
            <a:xfrm>
              <a:off x="1278289" y="4965717"/>
              <a:ext cx="4771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1"/>
                  </a:solidFill>
                </a:rPr>
                <a:t>Ex 1d. Make it pulsate a number of times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EC1A0-97E4-CA60-A7B2-C9812879A530}"/>
                </a:ext>
              </a:extLst>
            </p:cNvPr>
            <p:cNvSpPr txBox="1"/>
            <p:nvPr/>
          </p:nvSpPr>
          <p:spPr>
            <a:xfrm>
              <a:off x="1363811" y="5270220"/>
              <a:ext cx="6736702" cy="646331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&gt;&gt;&gt; </a:t>
              </a:r>
              <a:r>
                <a:rPr lang="en-SG" dirty="0" err="1"/>
                <a:t>red_led.blink</a:t>
              </a:r>
              <a:r>
                <a:rPr lang="en-SG" dirty="0"/>
                <a:t>(</a:t>
              </a:r>
              <a:r>
                <a:rPr lang="en-SG" dirty="0" err="1"/>
                <a:t>on_time</a:t>
              </a:r>
              <a:r>
                <a:rPr lang="en-SG" dirty="0"/>
                <a:t>=.5, </a:t>
              </a:r>
              <a:r>
                <a:rPr lang="en-SG" dirty="0" err="1"/>
                <a:t>off_time</a:t>
              </a:r>
              <a:r>
                <a:rPr lang="en-SG" dirty="0"/>
                <a:t>=.8, n=5)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0EE66-8040-818F-04F3-8A11F6E2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3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03D28B7-E0F7-A050-D745-53CAD3D9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7F35-0F04-4993-B3F8-D93DB452263C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1127672-3A71-7955-237C-9B24D7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0DFBFA-91C0-FFB3-AB94-7BDE5ACCF603}"/>
              </a:ext>
            </a:extLst>
          </p:cNvPr>
          <p:cNvSpPr txBox="1"/>
          <p:nvPr/>
        </p:nvSpPr>
        <p:spPr>
          <a:xfrm>
            <a:off x="1294003" y="598327"/>
            <a:ext cx="4705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b="1" u="sng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 4a. Motion Sensor – LED Test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Save this as Exercise4a.py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#Libraries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gpiozero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import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MotionSensor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LED, Buzzer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signal import pause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time import sleep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#Setup Variables for Components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MotionSensor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(4)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LED(12)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 = Buzzer(16)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buzz.off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#Algorithm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motion_detector.when_motion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red_led.on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motion_detector.when_no_motion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red_led.off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pause()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99DE7-0127-10CC-8522-A4ED73570DCF}"/>
              </a:ext>
            </a:extLst>
          </p:cNvPr>
          <p:cNvSpPr txBox="1"/>
          <p:nvPr/>
        </p:nvSpPr>
        <p:spPr>
          <a:xfrm>
            <a:off x="6179890" y="590164"/>
            <a:ext cx="517391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b="1" u="sng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 4b. Motion Sensor – Buzzer Test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Save this as Exercise4b.py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SG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#Libraries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gpiozero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import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MotionSensor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LED, Buzzer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signal import pause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time import sleep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#Setup Variables for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Componenst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MotionSensor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(4)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LED(12)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 = Buzzer(16)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#Algorithm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buzz.off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motion_detector.when_motion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buzz.on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motion_detector.when_no_motion</a:t>
            </a: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SG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buzz.off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pause()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8B7A6-092A-CCFD-E099-AE26A96E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71C0-D49D-4639-80FB-9527B425AEC3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A2738-521C-9E26-1610-47642975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74892-70B3-6143-F769-2C5CE169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BBF140-A414-C837-0B67-F39BAB695BE0}"/>
              </a:ext>
            </a:extLst>
          </p:cNvPr>
          <p:cNvSpPr txBox="1"/>
          <p:nvPr/>
        </p:nvSpPr>
        <p:spPr>
          <a:xfrm>
            <a:off x="1084277" y="582067"/>
            <a:ext cx="480479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b="1" u="sng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Ex4c Motion Sensor – FLASHING LED AND BUZZER 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Save program as Exercise4c.py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u="none" strike="noStrike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#Libraries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gpiozero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import 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MotionSensor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LED, Buzzer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signal import pause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time import sleep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SG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#Setup Components / Variables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MotionSensor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(4)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LED(12)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 = Buzzer(16)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buzz.off()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#Functions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def alarm():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buzz.blink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on_time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=.5,off_time=.5,n=5)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red_led.blink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on_time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=.5,off_time=.5,n=5)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sleep(5)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def </a:t>
            </a:r>
            <a:r>
              <a:rPr lang="en-SG" sz="14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alarmOff</a:t>
            </a:r>
            <a:r>
              <a:rPr lang="en-SG" sz="14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():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buzz.off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red_led.off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SG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#Algorithm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motion_detector.when_motion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 alarm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motion_detector.when_no_motion</a:t>
            </a: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SG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alarmOff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pause()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E2270-079C-C1CD-A93F-BDF0365E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B4FD-34DF-4C35-BFDF-7660F821DD53}" type="datetime3">
              <a:rPr lang="en-US" smtClean="0"/>
              <a:t>23 September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0CB3E-833C-1262-308E-83F4AC4F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5B995-8607-4CC7-D28B-4F846294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1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F1C2C-714A-7189-EADE-E09D98F2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90537"/>
            <a:ext cx="8534400" cy="5876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65671E-6933-CDF1-15D3-A1699C2B0DB1}"/>
              </a:ext>
            </a:extLst>
          </p:cNvPr>
          <p:cNvSpPr txBox="1"/>
          <p:nvPr/>
        </p:nvSpPr>
        <p:spPr>
          <a:xfrm>
            <a:off x="5981350" y="613925"/>
            <a:ext cx="394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Exercise 5  Using Motion Sensor as a Burglar Alarm with Arm and Disarm Features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B8830-29F8-1C44-4CBC-B2395331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FAC6-18D6-4AAF-9094-F88E0934BDF1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0CFC-1917-BB0D-A5A6-8F32C24D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4D622-6DE2-F586-3C47-1E9BE3E8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18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D33C63-ECB8-7D71-FBC0-24508CC33923}"/>
              </a:ext>
            </a:extLst>
          </p:cNvPr>
          <p:cNvSpPr txBox="1"/>
          <p:nvPr/>
        </p:nvSpPr>
        <p:spPr>
          <a:xfrm>
            <a:off x="1033943" y="602601"/>
            <a:ext cx="55178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u="sng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 5. BURGLAR ALARM WITH ARM AND RESET BUTTONS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#save this program as Exercise5.py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#Library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gpiozero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MotionSensor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LED, Buzzer, Button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signal import pause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time import sleep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#Variables for Components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password=’12345’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MotionSensor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(4)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LED(12)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armed_led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=LED(20)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armed_led.off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arm_button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=Button(2)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reset_button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=Button(21)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 = Buzzer(16)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buzz.off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682F9-67CA-BAA8-C25E-07ECFC14C52C}"/>
              </a:ext>
            </a:extLst>
          </p:cNvPr>
          <p:cNvSpPr txBox="1"/>
          <p:nvPr/>
        </p:nvSpPr>
        <p:spPr>
          <a:xfrm>
            <a:off x="5715000" y="807402"/>
            <a:ext cx="609460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#Functions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def alarm():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red_led.blink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on_time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=.5,off_time=.5,n=20)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buzz.blink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on_time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=.5,off_time=.5,n=20)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sleep(20)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armAlarm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armed_led.on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motion_detector.when_motion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alarm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def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disarmAlarm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():</a:t>
            </a:r>
          </a:p>
          <a:p>
            <a:pPr marL="0" marR="0" indent="161925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pwd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=input(‘Enter Password’)</a:t>
            </a:r>
          </a:p>
          <a:p>
            <a:pPr marL="0" marR="0" indent="161925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pwd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!= password:</a:t>
            </a:r>
          </a:p>
          <a:p>
            <a:pPr marL="0" marR="0" indent="161925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pass</a:t>
            </a:r>
          </a:p>
          <a:p>
            <a:pPr marL="0" marR="0" indent="161925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else: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armed_led.off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buzz.off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red_led.off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motion_detector.when_motion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None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#Algorithm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arm_button.when_pressed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armAlarm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reset_button.when_pressed</a:t>
            </a: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disarmAlarm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while True: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pause()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CAD20E-55BE-B3CD-4786-B8EFD60BE811}"/>
              </a:ext>
            </a:extLst>
          </p:cNvPr>
          <p:cNvGrpSpPr/>
          <p:nvPr/>
        </p:nvGrpSpPr>
        <p:grpSpPr>
          <a:xfrm>
            <a:off x="8491714" y="3909527"/>
            <a:ext cx="2741145" cy="1035698"/>
            <a:chOff x="8491714" y="3909527"/>
            <a:chExt cx="2741145" cy="10356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36B5ED-B29B-915C-3945-7D7FABD2F511}"/>
                </a:ext>
              </a:extLst>
            </p:cNvPr>
            <p:cNvSpPr/>
            <p:nvPr/>
          </p:nvSpPr>
          <p:spPr>
            <a:xfrm>
              <a:off x="8491714" y="4655976"/>
              <a:ext cx="633625" cy="2892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0A1A35-76CF-BA81-6BEB-7FFA156DF8EF}"/>
                </a:ext>
              </a:extLst>
            </p:cNvPr>
            <p:cNvSpPr txBox="1"/>
            <p:nvPr/>
          </p:nvSpPr>
          <p:spPr>
            <a:xfrm>
              <a:off x="9582539" y="3909527"/>
              <a:ext cx="1650320" cy="369332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dirty="0"/>
                <a:t>DO Nothing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C9AB3C3-DB61-8224-D29E-62F1801666B2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9125339" y="4278859"/>
              <a:ext cx="886408" cy="5217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88E3A-126A-2767-BF97-A215CF96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866A1-1CA2-443D-ABD3-1914DBE03237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8A766-07C7-5842-06E2-9CAC96304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FB935F-B8F4-0E2F-C6F8-C9F7BF2D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7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3E1B7-D3CF-085C-1580-07BE7F05E232}"/>
              </a:ext>
            </a:extLst>
          </p:cNvPr>
          <p:cNvSpPr txBox="1"/>
          <p:nvPr/>
        </p:nvSpPr>
        <p:spPr>
          <a:xfrm>
            <a:off x="1233182" y="612396"/>
            <a:ext cx="495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TESTING OUR CIRCUIT USING THE THONNY EDITOR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A88304-8B59-D9E8-ABE2-08627558208D}"/>
              </a:ext>
            </a:extLst>
          </p:cNvPr>
          <p:cNvSpPr txBox="1"/>
          <p:nvPr/>
        </p:nvSpPr>
        <p:spPr>
          <a:xfrm>
            <a:off x="1233182" y="1697044"/>
            <a:ext cx="63899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#Library </a:t>
            </a:r>
            <a:r>
              <a:rPr lang="en-SG" dirty="0">
                <a:solidFill>
                  <a:srgbClr val="FF0000"/>
                </a:solidFill>
              </a:rPr>
              <a:t># in python means – remarks for humans</a:t>
            </a:r>
          </a:p>
          <a:p>
            <a:r>
              <a:rPr lang="en-SG" dirty="0"/>
              <a:t>from </a:t>
            </a:r>
            <a:r>
              <a:rPr lang="en-SG" dirty="0" err="1"/>
              <a:t>gpiozero</a:t>
            </a:r>
            <a:r>
              <a:rPr lang="en-SG" dirty="0"/>
              <a:t> import LED</a:t>
            </a:r>
          </a:p>
          <a:p>
            <a:r>
              <a:rPr lang="en-SG" dirty="0"/>
              <a:t>from time import sleep</a:t>
            </a:r>
          </a:p>
          <a:p>
            <a:r>
              <a:rPr lang="en-SG" dirty="0"/>
              <a:t>#Setup</a:t>
            </a:r>
          </a:p>
          <a:p>
            <a:r>
              <a:rPr lang="en-SG" dirty="0" err="1"/>
              <a:t>tf_red_led</a:t>
            </a:r>
            <a:r>
              <a:rPr lang="en-SG" dirty="0"/>
              <a:t> = LED(14)</a:t>
            </a:r>
          </a:p>
          <a:p>
            <a:r>
              <a:rPr lang="en-SG" dirty="0"/>
              <a:t>#Algorithm / Logic / Sequence</a:t>
            </a:r>
          </a:p>
          <a:p>
            <a:r>
              <a:rPr lang="en-SG" dirty="0" err="1"/>
              <a:t>tf_red_led.on</a:t>
            </a:r>
            <a:r>
              <a:rPr lang="en-SG" dirty="0"/>
              <a:t>()</a:t>
            </a:r>
          </a:p>
          <a:p>
            <a:r>
              <a:rPr lang="en-SG" dirty="0"/>
              <a:t>sleep(5)      #pause for 5 seconds</a:t>
            </a:r>
          </a:p>
          <a:p>
            <a:r>
              <a:rPr lang="en-SG" dirty="0" err="1"/>
              <a:t>tf_red_led.off</a:t>
            </a:r>
            <a:r>
              <a:rPr lang="en-SG" dirty="0"/>
              <a:t>()</a:t>
            </a:r>
          </a:p>
          <a:p>
            <a:r>
              <a:rPr lang="en-SG" dirty="0"/>
              <a:t>sleep(5)      #pause for 5 seconds</a:t>
            </a:r>
          </a:p>
          <a:p>
            <a:r>
              <a:rPr lang="en-SG" dirty="0" err="1"/>
              <a:t>tf_red_led.blink</a:t>
            </a:r>
            <a:r>
              <a:rPr lang="en-SG" dirty="0"/>
              <a:t>(</a:t>
            </a:r>
            <a:r>
              <a:rPr lang="en-SG" dirty="0" err="1"/>
              <a:t>on_time</a:t>
            </a:r>
            <a:r>
              <a:rPr lang="en-SG" dirty="0"/>
              <a:t>=.5,off_time=.5,n=5)</a:t>
            </a:r>
          </a:p>
          <a:p>
            <a:r>
              <a:rPr lang="en-SG" dirty="0"/>
              <a:t>sleep(5)      #allow 5 seconds for the blink to complete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B68B93-F871-866D-9BF8-8AAEA17C69E1}"/>
              </a:ext>
            </a:extLst>
          </p:cNvPr>
          <p:cNvSpPr txBox="1"/>
          <p:nvPr/>
        </p:nvSpPr>
        <p:spPr>
          <a:xfrm>
            <a:off x="1233182" y="5166049"/>
            <a:ext cx="7406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rgbClr val="0070C0"/>
                </a:solidFill>
              </a:rPr>
              <a:t>Save this program</a:t>
            </a:r>
          </a:p>
          <a:p>
            <a:r>
              <a:rPr lang="en-SG" sz="1400" dirty="0">
                <a:solidFill>
                  <a:srgbClr val="0070C0"/>
                </a:solidFill>
              </a:rPr>
              <a:t>File -&gt; Save [provide a programme name.  E.g.   </a:t>
            </a:r>
            <a:r>
              <a:rPr lang="en-SG" sz="1400" dirty="0">
                <a:solidFill>
                  <a:srgbClr val="FF0000"/>
                </a:solidFill>
              </a:rPr>
              <a:t>Excercise1.py    </a:t>
            </a:r>
            <a:r>
              <a:rPr lang="en-SG" sz="1400" dirty="0">
                <a:solidFill>
                  <a:srgbClr val="0070C0"/>
                </a:solidFill>
              </a:rPr>
              <a:t>then click OK</a:t>
            </a:r>
          </a:p>
          <a:p>
            <a:r>
              <a:rPr lang="en-SG" sz="1400" dirty="0">
                <a:solidFill>
                  <a:srgbClr val="0070C0"/>
                </a:solidFill>
              </a:rPr>
              <a:t>Click Run or the play icon to run the program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999B-9C14-660A-F023-CB89B6097D53}"/>
              </a:ext>
            </a:extLst>
          </p:cNvPr>
          <p:cNvSpPr txBox="1"/>
          <p:nvPr/>
        </p:nvSpPr>
        <p:spPr>
          <a:xfrm>
            <a:off x="1233182" y="918732"/>
            <a:ext cx="56724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Ex 1e.  Creating our 1</a:t>
            </a:r>
            <a:r>
              <a:rPr lang="en-SG" sz="1400" baseline="30000" dirty="0">
                <a:solidFill>
                  <a:schemeClr val="accent1"/>
                </a:solidFill>
              </a:rPr>
              <a:t>st</a:t>
            </a:r>
            <a:r>
              <a:rPr lang="en-SG" sz="1400" dirty="0">
                <a:solidFill>
                  <a:schemeClr val="accent1"/>
                </a:solidFill>
              </a:rPr>
              <a:t> Raspberry Pi Python Program</a:t>
            </a:r>
          </a:p>
          <a:p>
            <a:r>
              <a:rPr lang="en-SG" sz="1400" dirty="0">
                <a:solidFill>
                  <a:srgbClr val="0070C0"/>
                </a:solidFill>
              </a:rPr>
              <a:t>Click on the green + icon to open a new page</a:t>
            </a:r>
          </a:p>
          <a:p>
            <a:r>
              <a:rPr lang="en-SG" sz="1400" dirty="0">
                <a:solidFill>
                  <a:srgbClr val="0070C0"/>
                </a:solidFill>
              </a:rPr>
              <a:t>And type these codes into the Editor</a:t>
            </a:r>
            <a:endParaRPr lang="en-US" sz="1400" dirty="0">
              <a:solidFill>
                <a:srgbClr val="0070C0"/>
              </a:solidFill>
            </a:endParaRPr>
          </a:p>
          <a:p>
            <a:endParaRPr lang="en-SG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90BD0-B096-4FAA-3FBF-B99E67FE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84D54-494A-8C3A-9137-85A1F2FD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A954-7757-43B0-AE8C-1755C221B526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E9F6C-EBFA-E7D5-93C8-1DD68BD2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B44D5-1591-17F5-2F94-919CED65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8ABA33-6B29-00B0-F99F-5D7FD25E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876" y="5174880"/>
            <a:ext cx="408076" cy="85258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B52DF0-D0CD-BAFD-DEBC-B74F7B9AC00A}"/>
              </a:ext>
            </a:extLst>
          </p:cNvPr>
          <p:cNvCxnSpPr>
            <a:cxnSpLocks/>
          </p:cNvCxnSpPr>
          <p:nvPr/>
        </p:nvCxnSpPr>
        <p:spPr>
          <a:xfrm>
            <a:off x="6422230" y="5797755"/>
            <a:ext cx="1321996" cy="0"/>
          </a:xfrm>
          <a:prstGeom prst="straightConnector1">
            <a:avLst/>
          </a:prstGeom>
          <a:ln w="825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C795FD4-77CC-6E05-0547-D902136CBE56}"/>
              </a:ext>
            </a:extLst>
          </p:cNvPr>
          <p:cNvGrpSpPr/>
          <p:nvPr/>
        </p:nvGrpSpPr>
        <p:grpSpPr>
          <a:xfrm>
            <a:off x="1378112" y="645872"/>
            <a:ext cx="9870911" cy="5373928"/>
            <a:chOff x="1378112" y="645872"/>
            <a:chExt cx="9870911" cy="53739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1DA4865-F251-C6D9-02C1-949F0D731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086" y="830538"/>
              <a:ext cx="9786937" cy="5189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FE1F62-F0A2-9592-E093-00919E714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862" y="4669632"/>
              <a:ext cx="1956512" cy="1346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B461C1-FAE1-DB06-586D-ACE439E210B8}"/>
                </a:ext>
              </a:extLst>
            </p:cNvPr>
            <p:cNvSpPr txBox="1"/>
            <p:nvPr/>
          </p:nvSpPr>
          <p:spPr>
            <a:xfrm>
              <a:off x="1378112" y="645872"/>
              <a:ext cx="1336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0070C0"/>
                  </a:solidFill>
                </a:rPr>
                <a:t>EXERCISE #2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150E1-4FB7-6856-1A1A-3296365C9985}"/>
                </a:ext>
              </a:extLst>
            </p:cNvPr>
            <p:cNvSpPr txBox="1"/>
            <p:nvPr/>
          </p:nvSpPr>
          <p:spPr>
            <a:xfrm>
              <a:off x="2583810" y="645872"/>
              <a:ext cx="2424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0070C0"/>
                  </a:solidFill>
                </a:rPr>
                <a:t>Wiring for a Traffic Light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94532654-2C04-13CF-F664-83240BAAAE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5112" y="4669632"/>
              <a:ext cx="771525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400" b="1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13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3">
              <a:extLst>
                <a:ext uri="{FF2B5EF4-FFF2-40B4-BE49-F238E27FC236}">
                  <a16:creationId xmlns:a16="http://schemas.microsoft.com/office/drawing/2014/main" id="{04D722A6-70A1-366A-7C67-552F7EEA1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0637" y="4674395"/>
              <a:ext cx="771525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400" b="1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19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4">
              <a:extLst>
                <a:ext uri="{FF2B5EF4-FFF2-40B4-BE49-F238E27FC236}">
                  <a16:creationId xmlns:a16="http://schemas.microsoft.com/office/drawing/2014/main" id="{368698CF-7491-0A94-2192-E7346CABC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6075" y="4674395"/>
              <a:ext cx="771525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400" b="1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26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8C085D54-79AB-FCB7-8D26-A9F28F2FE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374" y="4774418"/>
              <a:ext cx="879562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400" b="1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GROUND</a:t>
              </a:r>
              <a:endParaRPr lang="en-US" sz="1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37EDB-FF30-3138-8112-38AE4448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EE0A-C919-4B42-8B62-D45F916836B7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761FC-2921-859A-22BB-1488A231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A17F2-0705-EE54-3C40-2590FE64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EAF0D-E953-87F9-91CD-38893FFAA2CF}"/>
              </a:ext>
            </a:extLst>
          </p:cNvPr>
          <p:cNvSpPr txBox="1"/>
          <p:nvPr/>
        </p:nvSpPr>
        <p:spPr>
          <a:xfrm>
            <a:off x="1371600" y="1589306"/>
            <a:ext cx="4238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B0F0"/>
                </a:solidFill>
              </a:rPr>
              <a:t>ALGORITHM FOR A TRAFFIC LIGHT SYSTEM</a:t>
            </a:r>
          </a:p>
          <a:p>
            <a:endParaRPr lang="en-SG" b="1" dirty="0"/>
          </a:p>
          <a:p>
            <a:r>
              <a:rPr lang="en-SG" dirty="0"/>
              <a:t>STARTS WITH GREEN</a:t>
            </a:r>
          </a:p>
          <a:p>
            <a:r>
              <a:rPr lang="en-SG" dirty="0"/>
              <a:t>AFTER 10 SECONDS</a:t>
            </a:r>
          </a:p>
          <a:p>
            <a:r>
              <a:rPr lang="en-SG" dirty="0"/>
              <a:t>GREEN GOES OFF</a:t>
            </a:r>
          </a:p>
          <a:p>
            <a:r>
              <a:rPr lang="en-SG" dirty="0"/>
              <a:t>AMBER COMES ON</a:t>
            </a:r>
          </a:p>
          <a:p>
            <a:r>
              <a:rPr lang="en-SG" dirty="0"/>
              <a:t>AFTER 5 SECONDS</a:t>
            </a:r>
          </a:p>
          <a:p>
            <a:r>
              <a:rPr lang="en-SG" dirty="0"/>
              <a:t>AMBER GOES OFF</a:t>
            </a:r>
          </a:p>
          <a:p>
            <a:r>
              <a:rPr lang="en-SG" dirty="0"/>
              <a:t>RED COMES ON</a:t>
            </a:r>
          </a:p>
          <a:p>
            <a:r>
              <a:rPr lang="en-US" dirty="0"/>
              <a:t>AFTER 10 SECONDS</a:t>
            </a:r>
          </a:p>
          <a:p>
            <a:r>
              <a:rPr lang="en-US" dirty="0"/>
              <a:t>GREEN COMES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4EF56-7CBE-FB6E-66C4-D571470A6D83}"/>
              </a:ext>
            </a:extLst>
          </p:cNvPr>
          <p:cNvSpPr txBox="1"/>
          <p:nvPr/>
        </p:nvSpPr>
        <p:spPr>
          <a:xfrm>
            <a:off x="1304925" y="744379"/>
            <a:ext cx="496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Ex. 2a – Using the Logic from 1e, implement this. </a:t>
            </a:r>
          </a:p>
          <a:p>
            <a:r>
              <a:rPr lang="en-SG" dirty="0"/>
              <a:t>Save program as Exercise2a.py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E9318F-9D5D-0746-9AB5-F1A0A9DE7F90}"/>
              </a:ext>
            </a:extLst>
          </p:cNvPr>
          <p:cNvGrpSpPr/>
          <p:nvPr/>
        </p:nvGrpSpPr>
        <p:grpSpPr>
          <a:xfrm>
            <a:off x="4299775" y="170242"/>
            <a:ext cx="5901238" cy="6255726"/>
            <a:chOff x="4299775" y="170241"/>
            <a:chExt cx="6229350" cy="6619875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AE07D9F-0089-A2C6-A025-252839C4B8A3}"/>
                </a:ext>
              </a:extLst>
            </p:cNvPr>
            <p:cNvSpPr/>
            <p:nvPr/>
          </p:nvSpPr>
          <p:spPr>
            <a:xfrm>
              <a:off x="4299775" y="3237863"/>
              <a:ext cx="1605725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DA6227-CB40-7DB5-B9E1-9DF17D7F0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7675" y="170241"/>
              <a:ext cx="3981450" cy="6619875"/>
            </a:xfrm>
            <a:prstGeom prst="rect">
              <a:avLst/>
            </a:prstGeom>
          </p:spPr>
        </p:pic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F6A43-79A8-1D10-899F-A18813927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0E279-8F9C-4FCB-B3BC-5AFACE6925EA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FCD94E-5428-387E-32D3-C455F95C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97A2F-F8CD-6B97-51A8-6EF289C5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3A895-D5E6-5FA5-D1E7-C22C41CF5B7C}"/>
              </a:ext>
            </a:extLst>
          </p:cNvPr>
          <p:cNvSpPr txBox="1"/>
          <p:nvPr/>
        </p:nvSpPr>
        <p:spPr>
          <a:xfrm>
            <a:off x="1209677" y="522127"/>
            <a:ext cx="43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Ex. 2b Traffic Light in a Loop (Exercise2b.py)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4C335F-4084-18EB-49FF-9D67AE8C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36" y="840207"/>
            <a:ext cx="3433850" cy="542186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152BCD-AC62-B9AF-D680-61B0FB47674D}"/>
              </a:ext>
            </a:extLst>
          </p:cNvPr>
          <p:cNvGrpSpPr/>
          <p:nvPr/>
        </p:nvGrpSpPr>
        <p:grpSpPr>
          <a:xfrm>
            <a:off x="2035901" y="487429"/>
            <a:ext cx="9013098" cy="5900475"/>
            <a:chOff x="2035901" y="638431"/>
            <a:chExt cx="9013098" cy="59004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2E09E2-E464-DBBE-4194-D8ECB1227C1F}"/>
                </a:ext>
              </a:extLst>
            </p:cNvPr>
            <p:cNvGrpSpPr/>
            <p:nvPr/>
          </p:nvGrpSpPr>
          <p:grpSpPr>
            <a:xfrm>
              <a:off x="2035901" y="638431"/>
              <a:ext cx="9013098" cy="5900475"/>
              <a:chOff x="2035901" y="638431"/>
              <a:chExt cx="9013098" cy="590047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D1CF1ED-5022-6F50-6D82-7F92B5E46D06}"/>
                  </a:ext>
                </a:extLst>
              </p:cNvPr>
              <p:cNvGrpSpPr/>
              <p:nvPr/>
            </p:nvGrpSpPr>
            <p:grpSpPr>
              <a:xfrm>
                <a:off x="6334124" y="638431"/>
                <a:ext cx="4714875" cy="5900475"/>
                <a:chOff x="6334124" y="645972"/>
                <a:chExt cx="4714875" cy="558859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1F0E60F-C3B2-D163-FBF7-4D5C7EB440B3}"/>
                    </a:ext>
                  </a:extLst>
                </p:cNvPr>
                <p:cNvSpPr txBox="1"/>
                <p:nvPr/>
              </p:nvSpPr>
              <p:spPr>
                <a:xfrm>
                  <a:off x="6334124" y="645972"/>
                  <a:ext cx="4714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dirty="0"/>
                    <a:t>Ex. 2c Traffic Light as a Function (Exercise2c.py)</a:t>
                  </a:r>
                  <a:endParaRPr lang="en-US" dirty="0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B5BFA687-9179-34A5-7C38-FB855E9152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4498" y="1150382"/>
                  <a:ext cx="3229620" cy="5084184"/>
                </a:xfrm>
                <a:prstGeom prst="rect">
                  <a:avLst/>
                </a:prstGeom>
              </p:spPr>
            </p:pic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EF5F77-4059-DD0C-0BF3-013038340B05}"/>
                  </a:ext>
                </a:extLst>
              </p:cNvPr>
              <p:cNvSpPr/>
              <p:nvPr/>
            </p:nvSpPr>
            <p:spPr>
              <a:xfrm>
                <a:off x="2035901" y="4629229"/>
                <a:ext cx="1829119" cy="176707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76878D1-8DB0-662C-9C42-334FF4A36FCB}"/>
                  </a:ext>
                </a:extLst>
              </p:cNvPr>
              <p:cNvSpPr/>
              <p:nvPr/>
            </p:nvSpPr>
            <p:spPr>
              <a:xfrm>
                <a:off x="6822109" y="4002833"/>
                <a:ext cx="1829119" cy="21724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5CF6B9-1E34-AE2A-B9C1-8039DA320DB8}"/>
                  </a:ext>
                </a:extLst>
              </p:cNvPr>
              <p:cNvSpPr/>
              <p:nvPr/>
            </p:nvSpPr>
            <p:spPr>
              <a:xfrm rot="20216947">
                <a:off x="3836877" y="4618424"/>
                <a:ext cx="3081603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A9418E-98E3-1DF6-917D-372B241722D0}"/>
                </a:ext>
              </a:extLst>
            </p:cNvPr>
            <p:cNvSpPr txBox="1"/>
            <p:nvPr/>
          </p:nvSpPr>
          <p:spPr>
            <a:xfrm>
              <a:off x="4479004" y="4259897"/>
              <a:ext cx="149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Functionalize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7B7C9-756E-FC79-AB10-D0B6CF98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72448-A6D6-4F1C-9A80-E337831BEFB9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940F4-8729-2768-AEC9-5EBD7178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47E93-8220-8C42-E4BE-86B60C0F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17" y="879212"/>
            <a:ext cx="8964721" cy="5292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6E6FC-0BAA-9734-DBF5-3B335FD9AF18}"/>
              </a:ext>
            </a:extLst>
          </p:cNvPr>
          <p:cNvSpPr txBox="1"/>
          <p:nvPr/>
        </p:nvSpPr>
        <p:spPr>
          <a:xfrm>
            <a:off x="1655742" y="689267"/>
            <a:ext cx="45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0070C0"/>
                </a:solidFill>
              </a:rPr>
              <a:t>Exercise 3 – Wiring a Pedestrian Crossing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466D1-3B68-ACAD-37DC-7E0FACDF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962" y="4730066"/>
            <a:ext cx="2292439" cy="154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211F3-3EC2-5716-2F9E-6CA3DF76C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092" y="5413198"/>
            <a:ext cx="287192" cy="75553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67707-144D-FCE8-61DF-BC888AAF1398}"/>
              </a:ext>
            </a:extLst>
          </p:cNvPr>
          <p:cNvCxnSpPr>
            <a:cxnSpLocks/>
          </p:cNvCxnSpPr>
          <p:nvPr/>
        </p:nvCxnSpPr>
        <p:spPr>
          <a:xfrm>
            <a:off x="7691876" y="6015431"/>
            <a:ext cx="1321996" cy="0"/>
          </a:xfrm>
          <a:prstGeom prst="straightConnector1">
            <a:avLst/>
          </a:prstGeom>
          <a:ln w="825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3">
            <a:extLst>
              <a:ext uri="{FF2B5EF4-FFF2-40B4-BE49-F238E27FC236}">
                <a16:creationId xmlns:a16="http://schemas.microsoft.com/office/drawing/2014/main" id="{627BE65B-1E73-C6B5-A740-BDD2DD4D08FE}"/>
              </a:ext>
            </a:extLst>
          </p:cNvPr>
          <p:cNvSpPr txBox="1"/>
          <p:nvPr/>
        </p:nvSpPr>
        <p:spPr>
          <a:xfrm>
            <a:off x="4490848" y="4472889"/>
            <a:ext cx="657225" cy="2571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14</a:t>
            </a:r>
            <a:endParaRPr lang="en-US" sz="1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136B3C0C-EFFD-8B57-110D-5B21EEA35103}"/>
              </a:ext>
            </a:extLst>
          </p:cNvPr>
          <p:cNvSpPr txBox="1"/>
          <p:nvPr/>
        </p:nvSpPr>
        <p:spPr>
          <a:xfrm>
            <a:off x="5858521" y="4472890"/>
            <a:ext cx="657225" cy="257175"/>
          </a:xfrm>
          <a:prstGeom prst="rect">
            <a:avLst/>
          </a:prstGeom>
          <a:solidFill>
            <a:sysClr val="window" lastClr="FFFFFF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18</a:t>
            </a:r>
            <a:endParaRPr lang="en-US" sz="1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C3AFA3CD-C531-AD44-223A-9C750B7A3F90}"/>
              </a:ext>
            </a:extLst>
          </p:cNvPr>
          <p:cNvSpPr txBox="1"/>
          <p:nvPr/>
        </p:nvSpPr>
        <p:spPr>
          <a:xfrm>
            <a:off x="3404162" y="4477198"/>
            <a:ext cx="752475" cy="257175"/>
          </a:xfrm>
          <a:prstGeom prst="rect">
            <a:avLst/>
          </a:prstGeom>
          <a:solidFill>
            <a:sysClr val="window" lastClr="FFFFFF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AE2904CB-3094-72C0-43D0-365A35A856B3}"/>
              </a:ext>
            </a:extLst>
          </p:cNvPr>
          <p:cNvSpPr txBox="1"/>
          <p:nvPr/>
        </p:nvSpPr>
        <p:spPr>
          <a:xfrm>
            <a:off x="7558690" y="4472888"/>
            <a:ext cx="584835" cy="257175"/>
          </a:xfrm>
          <a:prstGeom prst="rect">
            <a:avLst/>
          </a:prstGeom>
          <a:solidFill>
            <a:sysClr val="window" lastClr="FFFFFF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25</a:t>
            </a:r>
            <a:endParaRPr lang="en-US" sz="1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6C50A0AE-0CD7-5C74-AE15-24F1E39D0D39}"/>
              </a:ext>
            </a:extLst>
          </p:cNvPr>
          <p:cNvSpPr txBox="1"/>
          <p:nvPr/>
        </p:nvSpPr>
        <p:spPr>
          <a:xfrm>
            <a:off x="3536180" y="3008261"/>
            <a:ext cx="445770" cy="257175"/>
          </a:xfrm>
          <a:prstGeom prst="rect">
            <a:avLst/>
          </a:prstGeom>
          <a:solidFill>
            <a:sysClr val="window" lastClr="FFFFFF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+VE </a:t>
            </a:r>
            <a:endParaRPr lang="en-US" sz="1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EEC92040-2609-3CB5-1792-64853593342A}"/>
              </a:ext>
            </a:extLst>
          </p:cNvPr>
          <p:cNvSpPr txBox="1"/>
          <p:nvPr/>
        </p:nvSpPr>
        <p:spPr>
          <a:xfrm>
            <a:off x="2795100" y="3006991"/>
            <a:ext cx="388620" cy="257175"/>
          </a:xfrm>
          <a:prstGeom prst="rect">
            <a:avLst/>
          </a:prstGeom>
          <a:solidFill>
            <a:sysClr val="window" lastClr="FFFFFF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-VE </a:t>
            </a:r>
            <a:endParaRPr lang="en-US" sz="1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2BF54534-4B20-3D3D-706C-E9F4C14FBBBC}"/>
              </a:ext>
            </a:extLst>
          </p:cNvPr>
          <p:cNvSpPr txBox="1"/>
          <p:nvPr/>
        </p:nvSpPr>
        <p:spPr>
          <a:xfrm>
            <a:off x="6746275" y="4472891"/>
            <a:ext cx="657225" cy="257175"/>
          </a:xfrm>
          <a:prstGeom prst="rect">
            <a:avLst/>
          </a:prstGeom>
          <a:solidFill>
            <a:sysClr val="window" lastClr="FFFFFF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24</a:t>
            </a:r>
            <a:endParaRPr lang="en-US" sz="1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B85CC-8348-6CEB-2044-A13E0274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670A-C6C0-46FE-A886-5458822698F7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8D4D8-C85D-7EB1-A570-837BD072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8D9E9-E659-AE88-0F0A-3E3999CE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3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3E1B7-D3CF-085C-1580-07BE7F05E232}"/>
              </a:ext>
            </a:extLst>
          </p:cNvPr>
          <p:cNvSpPr txBox="1"/>
          <p:nvPr/>
        </p:nvSpPr>
        <p:spPr>
          <a:xfrm>
            <a:off x="1233182" y="612396"/>
            <a:ext cx="439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TESTING OUR CIRCUIT USING THONNY SHELL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F7243-B825-CFEC-1CDD-DFAC9026402F}"/>
              </a:ext>
            </a:extLst>
          </p:cNvPr>
          <p:cNvSpPr txBox="1"/>
          <p:nvPr/>
        </p:nvSpPr>
        <p:spPr>
          <a:xfrm>
            <a:off x="1324947" y="1455576"/>
            <a:ext cx="6736702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from </a:t>
            </a:r>
            <a:r>
              <a:rPr lang="en-SG" dirty="0" err="1"/>
              <a:t>gpiozero</a:t>
            </a:r>
            <a:r>
              <a:rPr lang="en-SG" dirty="0"/>
              <a:t> import Buzzer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buzz= Buzzer(25)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buzz.on</a:t>
            </a:r>
            <a:r>
              <a:rPr lang="en-SG" dirty="0"/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926C4-CB44-E300-2DA4-CF6BBC270CD0}"/>
              </a:ext>
            </a:extLst>
          </p:cNvPr>
          <p:cNvSpPr txBox="1"/>
          <p:nvPr/>
        </p:nvSpPr>
        <p:spPr>
          <a:xfrm>
            <a:off x="1324945" y="3025237"/>
            <a:ext cx="6736702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buzz.off</a:t>
            </a:r>
            <a:r>
              <a:rPr lang="en-SG" dirty="0"/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39B8D-260B-8B3A-8F53-ED64C0CC9DDC}"/>
              </a:ext>
            </a:extLst>
          </p:cNvPr>
          <p:cNvSpPr txBox="1"/>
          <p:nvPr/>
        </p:nvSpPr>
        <p:spPr>
          <a:xfrm>
            <a:off x="1324945" y="4134720"/>
            <a:ext cx="6736702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buzz.blink</a:t>
            </a:r>
            <a:r>
              <a:rPr lang="en-SG" dirty="0"/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00718-3F48-5EF9-0757-7482CA1F455E}"/>
              </a:ext>
            </a:extLst>
          </p:cNvPr>
          <p:cNvSpPr txBox="1"/>
          <p:nvPr/>
        </p:nvSpPr>
        <p:spPr>
          <a:xfrm>
            <a:off x="1233182" y="1166394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3a. Turning our Buzzer 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DCEEF-7B2A-761F-456B-5EED97C4C8A4}"/>
              </a:ext>
            </a:extLst>
          </p:cNvPr>
          <p:cNvSpPr txBox="1"/>
          <p:nvPr/>
        </p:nvSpPr>
        <p:spPr>
          <a:xfrm>
            <a:off x="1233182" y="2746751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3b. Turning it off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97256-F0B1-6A46-0C87-80A04E06337F}"/>
              </a:ext>
            </a:extLst>
          </p:cNvPr>
          <p:cNvSpPr txBox="1"/>
          <p:nvPr/>
        </p:nvSpPr>
        <p:spPr>
          <a:xfrm>
            <a:off x="1233182" y="3854989"/>
            <a:ext cx="439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3c. Make it blink – 1 sec on 1 sec off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486F5-8E94-4808-5631-2877DFC8D508}"/>
              </a:ext>
            </a:extLst>
          </p:cNvPr>
          <p:cNvSpPr txBox="1"/>
          <p:nvPr/>
        </p:nvSpPr>
        <p:spPr>
          <a:xfrm>
            <a:off x="1278289" y="4965717"/>
            <a:ext cx="477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3d. Make it pulsate a number of times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EC1A0-97E4-CA60-A7B2-C9812879A530}"/>
              </a:ext>
            </a:extLst>
          </p:cNvPr>
          <p:cNvSpPr txBox="1"/>
          <p:nvPr/>
        </p:nvSpPr>
        <p:spPr>
          <a:xfrm>
            <a:off x="1363811" y="5270220"/>
            <a:ext cx="6736702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buzz.blink</a:t>
            </a:r>
            <a:r>
              <a:rPr lang="en-SG" dirty="0"/>
              <a:t>(</a:t>
            </a:r>
            <a:r>
              <a:rPr lang="en-SG" dirty="0" err="1"/>
              <a:t>on_time</a:t>
            </a:r>
            <a:r>
              <a:rPr lang="en-SG" dirty="0"/>
              <a:t>=.5, </a:t>
            </a:r>
            <a:r>
              <a:rPr lang="en-SG" dirty="0" err="1"/>
              <a:t>off_time</a:t>
            </a:r>
            <a:r>
              <a:rPr lang="en-SG" dirty="0"/>
              <a:t>=.8, n=5)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0EE66-8040-818F-04F3-8A11F6E2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2A6269-53FB-6E5F-33C6-84374869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0FAA-9F14-452D-B9DD-6906FA34391F}" type="datetime3">
              <a:rPr lang="en-US" smtClean="0"/>
              <a:t>23 September 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26F062-1206-00B2-61AA-E50EFB2F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63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2461</Words>
  <Application>Microsoft Office PowerPoint</Application>
  <PresentationFormat>Widescreen</PresentationFormat>
  <Paragraphs>460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Soon Seng Goh</dc:creator>
  <cp:lastModifiedBy>Soon Seng Goh</cp:lastModifiedBy>
  <cp:revision>20</cp:revision>
  <cp:lastPrinted>2022-09-23T10:11:16Z</cp:lastPrinted>
  <dcterms:created xsi:type="dcterms:W3CDTF">2022-06-01T13:01:16Z</dcterms:created>
  <dcterms:modified xsi:type="dcterms:W3CDTF">2022-09-23T10:12:44Z</dcterms:modified>
</cp:coreProperties>
</file>